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7" r:id="rId2"/>
    <p:sldId id="258" r:id="rId3"/>
    <p:sldId id="265" r:id="rId4"/>
    <p:sldId id="260" r:id="rId5"/>
    <p:sldId id="264" r:id="rId6"/>
    <p:sldId id="266" r:id="rId7"/>
    <p:sldId id="267" r:id="rId8"/>
    <p:sldId id="269" r:id="rId9"/>
    <p:sldId id="268" r:id="rId10"/>
    <p:sldId id="270" r:id="rId11"/>
    <p:sldId id="273" r:id="rId12"/>
    <p:sldId id="272" r:id="rId13"/>
    <p:sldId id="271"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61" r:id="rId3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00B3E3"/>
    <a:srgbClr val="FF9999"/>
    <a:srgbClr val="C8D01E"/>
    <a:srgbClr val="D7DF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085" autoAdjust="0"/>
  </p:normalViewPr>
  <p:slideViewPr>
    <p:cSldViewPr>
      <p:cViewPr>
        <p:scale>
          <a:sx n="64" d="100"/>
          <a:sy n="64" d="100"/>
        </p:scale>
        <p:origin x="-1530" y="-24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39CB3B-DEF3-4E88-98CC-EA22587FE9DB}" type="datetimeFigureOut">
              <a:rPr lang="tr-TR" smtClean="0"/>
              <a:t>28.12.2013</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751E1B-3EDF-4EC7-9A95-2431DC9B779B}" type="slidenum">
              <a:rPr lang="tr-TR" smtClean="0"/>
              <a:t>‹#›</a:t>
            </a:fld>
            <a:endParaRPr lang="tr-TR"/>
          </a:p>
        </p:txBody>
      </p:sp>
    </p:spTree>
    <p:extLst>
      <p:ext uri="{BB962C8B-B14F-4D97-AF65-F5344CB8AC3E}">
        <p14:creationId xmlns:p14="http://schemas.microsoft.com/office/powerpoint/2010/main" val="928334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tr-TR" dirty="0"/>
          </a:p>
        </p:txBody>
      </p:sp>
      <p:sp>
        <p:nvSpPr>
          <p:cNvPr id="4" name="Slide Number Placeholder 3"/>
          <p:cNvSpPr>
            <a:spLocks noGrp="1"/>
          </p:cNvSpPr>
          <p:nvPr>
            <p:ph type="sldNum" sz="quarter" idx="10"/>
          </p:nvPr>
        </p:nvSpPr>
        <p:spPr/>
        <p:txBody>
          <a:bodyPr/>
          <a:lstStyle/>
          <a:p>
            <a:fld id="{95751E1B-3EDF-4EC7-9A95-2431DC9B779B}" type="slidenum">
              <a:rPr lang="tr-TR" smtClean="0"/>
              <a:t>1</a:t>
            </a:fld>
            <a:endParaRPr lang="tr-TR"/>
          </a:p>
        </p:txBody>
      </p:sp>
    </p:spTree>
    <p:extLst>
      <p:ext uri="{BB962C8B-B14F-4D97-AF65-F5344CB8AC3E}">
        <p14:creationId xmlns:p14="http://schemas.microsoft.com/office/powerpoint/2010/main" val="29334614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tr-TR" dirty="0"/>
          </a:p>
        </p:txBody>
      </p:sp>
      <p:sp>
        <p:nvSpPr>
          <p:cNvPr id="4" name="Slide Number Placeholder 3"/>
          <p:cNvSpPr>
            <a:spLocks noGrp="1"/>
          </p:cNvSpPr>
          <p:nvPr>
            <p:ph type="sldNum" sz="quarter" idx="10"/>
          </p:nvPr>
        </p:nvSpPr>
        <p:spPr/>
        <p:txBody>
          <a:bodyPr/>
          <a:lstStyle/>
          <a:p>
            <a:fld id="{95751E1B-3EDF-4EC7-9A95-2431DC9B779B}" type="slidenum">
              <a:rPr lang="tr-TR" smtClean="0"/>
              <a:t>10</a:t>
            </a:fld>
            <a:endParaRPr lang="tr-TR"/>
          </a:p>
        </p:txBody>
      </p:sp>
    </p:spTree>
    <p:extLst>
      <p:ext uri="{BB962C8B-B14F-4D97-AF65-F5344CB8AC3E}">
        <p14:creationId xmlns:p14="http://schemas.microsoft.com/office/powerpoint/2010/main" val="40807739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5751E1B-3EDF-4EC7-9A95-2431DC9B779B}" type="slidenum">
              <a:rPr lang="tr-TR" smtClean="0"/>
              <a:t>11</a:t>
            </a:fld>
            <a:endParaRPr lang="tr-TR"/>
          </a:p>
        </p:txBody>
      </p:sp>
    </p:spTree>
    <p:extLst>
      <p:ext uri="{BB962C8B-B14F-4D97-AF65-F5344CB8AC3E}">
        <p14:creationId xmlns:p14="http://schemas.microsoft.com/office/powerpoint/2010/main" val="21092234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tr-TR" dirty="0"/>
          </a:p>
        </p:txBody>
      </p:sp>
      <p:sp>
        <p:nvSpPr>
          <p:cNvPr id="4" name="Slide Number Placeholder 3"/>
          <p:cNvSpPr>
            <a:spLocks noGrp="1"/>
          </p:cNvSpPr>
          <p:nvPr>
            <p:ph type="sldNum" sz="quarter" idx="10"/>
          </p:nvPr>
        </p:nvSpPr>
        <p:spPr/>
        <p:txBody>
          <a:bodyPr/>
          <a:lstStyle/>
          <a:p>
            <a:fld id="{95751E1B-3EDF-4EC7-9A95-2431DC9B779B}" type="slidenum">
              <a:rPr lang="tr-TR" smtClean="0"/>
              <a:t>12</a:t>
            </a:fld>
            <a:endParaRPr lang="tr-TR"/>
          </a:p>
        </p:txBody>
      </p:sp>
    </p:spTree>
    <p:extLst>
      <p:ext uri="{BB962C8B-B14F-4D97-AF65-F5344CB8AC3E}">
        <p14:creationId xmlns:p14="http://schemas.microsoft.com/office/powerpoint/2010/main" val="40807739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5751E1B-3EDF-4EC7-9A95-2431DC9B779B}" type="slidenum">
              <a:rPr lang="tr-TR" smtClean="0"/>
              <a:t>13</a:t>
            </a:fld>
            <a:endParaRPr lang="tr-TR"/>
          </a:p>
        </p:txBody>
      </p:sp>
    </p:spTree>
    <p:extLst>
      <p:ext uri="{BB962C8B-B14F-4D97-AF65-F5344CB8AC3E}">
        <p14:creationId xmlns:p14="http://schemas.microsoft.com/office/powerpoint/2010/main" val="21092234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tr-TR" dirty="0"/>
          </a:p>
        </p:txBody>
      </p:sp>
      <p:sp>
        <p:nvSpPr>
          <p:cNvPr id="4" name="Slide Number Placeholder 3"/>
          <p:cNvSpPr>
            <a:spLocks noGrp="1"/>
          </p:cNvSpPr>
          <p:nvPr>
            <p:ph type="sldNum" sz="quarter" idx="10"/>
          </p:nvPr>
        </p:nvSpPr>
        <p:spPr/>
        <p:txBody>
          <a:bodyPr/>
          <a:lstStyle/>
          <a:p>
            <a:fld id="{95751E1B-3EDF-4EC7-9A95-2431DC9B779B}" type="slidenum">
              <a:rPr lang="tr-TR" smtClean="0"/>
              <a:t>14</a:t>
            </a:fld>
            <a:endParaRPr lang="tr-TR"/>
          </a:p>
        </p:txBody>
      </p:sp>
    </p:spTree>
    <p:extLst>
      <p:ext uri="{BB962C8B-B14F-4D97-AF65-F5344CB8AC3E}">
        <p14:creationId xmlns:p14="http://schemas.microsoft.com/office/powerpoint/2010/main" val="40807739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5751E1B-3EDF-4EC7-9A95-2431DC9B779B}" type="slidenum">
              <a:rPr lang="tr-TR" smtClean="0"/>
              <a:t>15</a:t>
            </a:fld>
            <a:endParaRPr lang="tr-TR"/>
          </a:p>
        </p:txBody>
      </p:sp>
    </p:spTree>
    <p:extLst>
      <p:ext uri="{BB962C8B-B14F-4D97-AF65-F5344CB8AC3E}">
        <p14:creationId xmlns:p14="http://schemas.microsoft.com/office/powerpoint/2010/main" val="21092234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tr-TR" dirty="0"/>
          </a:p>
        </p:txBody>
      </p:sp>
      <p:sp>
        <p:nvSpPr>
          <p:cNvPr id="4" name="Slide Number Placeholder 3"/>
          <p:cNvSpPr>
            <a:spLocks noGrp="1"/>
          </p:cNvSpPr>
          <p:nvPr>
            <p:ph type="sldNum" sz="quarter" idx="10"/>
          </p:nvPr>
        </p:nvSpPr>
        <p:spPr/>
        <p:txBody>
          <a:bodyPr/>
          <a:lstStyle/>
          <a:p>
            <a:fld id="{95751E1B-3EDF-4EC7-9A95-2431DC9B779B}" type="slidenum">
              <a:rPr lang="tr-TR" smtClean="0"/>
              <a:t>16</a:t>
            </a:fld>
            <a:endParaRPr lang="tr-TR"/>
          </a:p>
        </p:txBody>
      </p:sp>
    </p:spTree>
    <p:extLst>
      <p:ext uri="{BB962C8B-B14F-4D97-AF65-F5344CB8AC3E}">
        <p14:creationId xmlns:p14="http://schemas.microsoft.com/office/powerpoint/2010/main" val="40807739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5751E1B-3EDF-4EC7-9A95-2431DC9B779B}" type="slidenum">
              <a:rPr lang="tr-TR" smtClean="0"/>
              <a:t>17</a:t>
            </a:fld>
            <a:endParaRPr lang="tr-TR"/>
          </a:p>
        </p:txBody>
      </p:sp>
    </p:spTree>
    <p:extLst>
      <p:ext uri="{BB962C8B-B14F-4D97-AF65-F5344CB8AC3E}">
        <p14:creationId xmlns:p14="http://schemas.microsoft.com/office/powerpoint/2010/main" val="21092234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tr-TR" dirty="0"/>
          </a:p>
        </p:txBody>
      </p:sp>
      <p:sp>
        <p:nvSpPr>
          <p:cNvPr id="4" name="Slide Number Placeholder 3"/>
          <p:cNvSpPr>
            <a:spLocks noGrp="1"/>
          </p:cNvSpPr>
          <p:nvPr>
            <p:ph type="sldNum" sz="quarter" idx="10"/>
          </p:nvPr>
        </p:nvSpPr>
        <p:spPr/>
        <p:txBody>
          <a:bodyPr/>
          <a:lstStyle/>
          <a:p>
            <a:fld id="{95751E1B-3EDF-4EC7-9A95-2431DC9B779B}" type="slidenum">
              <a:rPr lang="tr-TR" smtClean="0"/>
              <a:t>18</a:t>
            </a:fld>
            <a:endParaRPr lang="tr-TR"/>
          </a:p>
        </p:txBody>
      </p:sp>
    </p:spTree>
    <p:extLst>
      <p:ext uri="{BB962C8B-B14F-4D97-AF65-F5344CB8AC3E}">
        <p14:creationId xmlns:p14="http://schemas.microsoft.com/office/powerpoint/2010/main" val="40807739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5751E1B-3EDF-4EC7-9A95-2431DC9B779B}" type="slidenum">
              <a:rPr lang="tr-TR" smtClean="0"/>
              <a:t>19</a:t>
            </a:fld>
            <a:endParaRPr lang="tr-TR"/>
          </a:p>
        </p:txBody>
      </p:sp>
    </p:spTree>
    <p:extLst>
      <p:ext uri="{BB962C8B-B14F-4D97-AF65-F5344CB8AC3E}">
        <p14:creationId xmlns:p14="http://schemas.microsoft.com/office/powerpoint/2010/main" val="2109223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5751E1B-3EDF-4EC7-9A95-2431DC9B779B}" type="slidenum">
              <a:rPr lang="tr-TR" smtClean="0"/>
              <a:t>2</a:t>
            </a:fld>
            <a:endParaRPr lang="tr-TR"/>
          </a:p>
        </p:txBody>
      </p:sp>
    </p:spTree>
    <p:extLst>
      <p:ext uri="{BB962C8B-B14F-4D97-AF65-F5344CB8AC3E}">
        <p14:creationId xmlns:p14="http://schemas.microsoft.com/office/powerpoint/2010/main" val="22781817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tr-TR" dirty="0"/>
          </a:p>
        </p:txBody>
      </p:sp>
      <p:sp>
        <p:nvSpPr>
          <p:cNvPr id="4" name="Slide Number Placeholder 3"/>
          <p:cNvSpPr>
            <a:spLocks noGrp="1"/>
          </p:cNvSpPr>
          <p:nvPr>
            <p:ph type="sldNum" sz="quarter" idx="10"/>
          </p:nvPr>
        </p:nvSpPr>
        <p:spPr/>
        <p:txBody>
          <a:bodyPr/>
          <a:lstStyle/>
          <a:p>
            <a:fld id="{95751E1B-3EDF-4EC7-9A95-2431DC9B779B}" type="slidenum">
              <a:rPr lang="tr-TR" smtClean="0"/>
              <a:t>20</a:t>
            </a:fld>
            <a:endParaRPr lang="tr-TR"/>
          </a:p>
        </p:txBody>
      </p:sp>
    </p:spTree>
    <p:extLst>
      <p:ext uri="{BB962C8B-B14F-4D97-AF65-F5344CB8AC3E}">
        <p14:creationId xmlns:p14="http://schemas.microsoft.com/office/powerpoint/2010/main" val="40807739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5751E1B-3EDF-4EC7-9A95-2431DC9B779B}" type="slidenum">
              <a:rPr lang="tr-TR" smtClean="0"/>
              <a:t>21</a:t>
            </a:fld>
            <a:endParaRPr lang="tr-TR"/>
          </a:p>
        </p:txBody>
      </p:sp>
    </p:spTree>
    <p:extLst>
      <p:ext uri="{BB962C8B-B14F-4D97-AF65-F5344CB8AC3E}">
        <p14:creationId xmlns:p14="http://schemas.microsoft.com/office/powerpoint/2010/main" val="21092234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tr-TR" dirty="0"/>
          </a:p>
        </p:txBody>
      </p:sp>
      <p:sp>
        <p:nvSpPr>
          <p:cNvPr id="4" name="Slide Number Placeholder 3"/>
          <p:cNvSpPr>
            <a:spLocks noGrp="1"/>
          </p:cNvSpPr>
          <p:nvPr>
            <p:ph type="sldNum" sz="quarter" idx="10"/>
          </p:nvPr>
        </p:nvSpPr>
        <p:spPr/>
        <p:txBody>
          <a:bodyPr/>
          <a:lstStyle/>
          <a:p>
            <a:fld id="{95751E1B-3EDF-4EC7-9A95-2431DC9B779B}" type="slidenum">
              <a:rPr lang="tr-TR" smtClean="0"/>
              <a:t>22</a:t>
            </a:fld>
            <a:endParaRPr lang="tr-TR"/>
          </a:p>
        </p:txBody>
      </p:sp>
    </p:spTree>
    <p:extLst>
      <p:ext uri="{BB962C8B-B14F-4D97-AF65-F5344CB8AC3E}">
        <p14:creationId xmlns:p14="http://schemas.microsoft.com/office/powerpoint/2010/main" val="40807739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5751E1B-3EDF-4EC7-9A95-2431DC9B779B}" type="slidenum">
              <a:rPr lang="tr-TR" smtClean="0"/>
              <a:t>23</a:t>
            </a:fld>
            <a:endParaRPr lang="tr-TR"/>
          </a:p>
        </p:txBody>
      </p:sp>
    </p:spTree>
    <p:extLst>
      <p:ext uri="{BB962C8B-B14F-4D97-AF65-F5344CB8AC3E}">
        <p14:creationId xmlns:p14="http://schemas.microsoft.com/office/powerpoint/2010/main" val="21092234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tr-TR" dirty="0"/>
          </a:p>
        </p:txBody>
      </p:sp>
      <p:sp>
        <p:nvSpPr>
          <p:cNvPr id="4" name="Slide Number Placeholder 3"/>
          <p:cNvSpPr>
            <a:spLocks noGrp="1"/>
          </p:cNvSpPr>
          <p:nvPr>
            <p:ph type="sldNum" sz="quarter" idx="10"/>
          </p:nvPr>
        </p:nvSpPr>
        <p:spPr/>
        <p:txBody>
          <a:bodyPr/>
          <a:lstStyle/>
          <a:p>
            <a:fld id="{95751E1B-3EDF-4EC7-9A95-2431DC9B779B}" type="slidenum">
              <a:rPr lang="tr-TR" smtClean="0"/>
              <a:t>24</a:t>
            </a:fld>
            <a:endParaRPr lang="tr-TR"/>
          </a:p>
        </p:txBody>
      </p:sp>
    </p:spTree>
    <p:extLst>
      <p:ext uri="{BB962C8B-B14F-4D97-AF65-F5344CB8AC3E}">
        <p14:creationId xmlns:p14="http://schemas.microsoft.com/office/powerpoint/2010/main" val="40807739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5751E1B-3EDF-4EC7-9A95-2431DC9B779B}" type="slidenum">
              <a:rPr lang="tr-TR" smtClean="0"/>
              <a:t>25</a:t>
            </a:fld>
            <a:endParaRPr lang="tr-TR"/>
          </a:p>
        </p:txBody>
      </p:sp>
    </p:spTree>
    <p:extLst>
      <p:ext uri="{BB962C8B-B14F-4D97-AF65-F5344CB8AC3E}">
        <p14:creationId xmlns:p14="http://schemas.microsoft.com/office/powerpoint/2010/main" val="21092234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tr-TR" dirty="0"/>
          </a:p>
        </p:txBody>
      </p:sp>
      <p:sp>
        <p:nvSpPr>
          <p:cNvPr id="4" name="Slide Number Placeholder 3"/>
          <p:cNvSpPr>
            <a:spLocks noGrp="1"/>
          </p:cNvSpPr>
          <p:nvPr>
            <p:ph type="sldNum" sz="quarter" idx="10"/>
          </p:nvPr>
        </p:nvSpPr>
        <p:spPr/>
        <p:txBody>
          <a:bodyPr/>
          <a:lstStyle/>
          <a:p>
            <a:fld id="{95751E1B-3EDF-4EC7-9A95-2431DC9B779B}" type="slidenum">
              <a:rPr lang="tr-TR" smtClean="0"/>
              <a:t>26</a:t>
            </a:fld>
            <a:endParaRPr lang="tr-TR"/>
          </a:p>
        </p:txBody>
      </p:sp>
    </p:spTree>
    <p:extLst>
      <p:ext uri="{BB962C8B-B14F-4D97-AF65-F5344CB8AC3E}">
        <p14:creationId xmlns:p14="http://schemas.microsoft.com/office/powerpoint/2010/main" val="40807739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5751E1B-3EDF-4EC7-9A95-2431DC9B779B}" type="slidenum">
              <a:rPr lang="tr-TR" smtClean="0"/>
              <a:t>27</a:t>
            </a:fld>
            <a:endParaRPr lang="tr-TR"/>
          </a:p>
        </p:txBody>
      </p:sp>
    </p:spTree>
    <p:extLst>
      <p:ext uri="{BB962C8B-B14F-4D97-AF65-F5344CB8AC3E}">
        <p14:creationId xmlns:p14="http://schemas.microsoft.com/office/powerpoint/2010/main" val="21092234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tr-TR" dirty="0"/>
          </a:p>
        </p:txBody>
      </p:sp>
      <p:sp>
        <p:nvSpPr>
          <p:cNvPr id="4" name="Slide Number Placeholder 3"/>
          <p:cNvSpPr>
            <a:spLocks noGrp="1"/>
          </p:cNvSpPr>
          <p:nvPr>
            <p:ph type="sldNum" sz="quarter" idx="10"/>
          </p:nvPr>
        </p:nvSpPr>
        <p:spPr/>
        <p:txBody>
          <a:bodyPr/>
          <a:lstStyle/>
          <a:p>
            <a:fld id="{95751E1B-3EDF-4EC7-9A95-2431DC9B779B}" type="slidenum">
              <a:rPr lang="tr-TR" smtClean="0"/>
              <a:t>28</a:t>
            </a:fld>
            <a:endParaRPr lang="tr-TR"/>
          </a:p>
        </p:txBody>
      </p:sp>
    </p:spTree>
    <p:extLst>
      <p:ext uri="{BB962C8B-B14F-4D97-AF65-F5344CB8AC3E}">
        <p14:creationId xmlns:p14="http://schemas.microsoft.com/office/powerpoint/2010/main" val="408077390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5751E1B-3EDF-4EC7-9A95-2431DC9B779B}" type="slidenum">
              <a:rPr lang="tr-TR" smtClean="0"/>
              <a:t>29</a:t>
            </a:fld>
            <a:endParaRPr lang="tr-TR"/>
          </a:p>
        </p:txBody>
      </p:sp>
    </p:spTree>
    <p:extLst>
      <p:ext uri="{BB962C8B-B14F-4D97-AF65-F5344CB8AC3E}">
        <p14:creationId xmlns:p14="http://schemas.microsoft.com/office/powerpoint/2010/main" val="21092234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tr-TR" dirty="0"/>
          </a:p>
        </p:txBody>
      </p:sp>
      <p:sp>
        <p:nvSpPr>
          <p:cNvPr id="4" name="Slide Number Placeholder 3"/>
          <p:cNvSpPr>
            <a:spLocks noGrp="1"/>
          </p:cNvSpPr>
          <p:nvPr>
            <p:ph type="sldNum" sz="quarter" idx="10"/>
          </p:nvPr>
        </p:nvSpPr>
        <p:spPr/>
        <p:txBody>
          <a:bodyPr/>
          <a:lstStyle/>
          <a:p>
            <a:fld id="{95751E1B-3EDF-4EC7-9A95-2431DC9B779B}" type="slidenum">
              <a:rPr lang="tr-TR" smtClean="0"/>
              <a:t>3</a:t>
            </a:fld>
            <a:endParaRPr lang="tr-TR"/>
          </a:p>
        </p:txBody>
      </p:sp>
    </p:spTree>
    <p:extLst>
      <p:ext uri="{BB962C8B-B14F-4D97-AF65-F5344CB8AC3E}">
        <p14:creationId xmlns:p14="http://schemas.microsoft.com/office/powerpoint/2010/main" val="40807739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tr-TR" dirty="0"/>
          </a:p>
        </p:txBody>
      </p:sp>
      <p:sp>
        <p:nvSpPr>
          <p:cNvPr id="4" name="Slide Number Placeholder 3"/>
          <p:cNvSpPr>
            <a:spLocks noGrp="1"/>
          </p:cNvSpPr>
          <p:nvPr>
            <p:ph type="sldNum" sz="quarter" idx="10"/>
          </p:nvPr>
        </p:nvSpPr>
        <p:spPr/>
        <p:txBody>
          <a:bodyPr/>
          <a:lstStyle/>
          <a:p>
            <a:fld id="{95751E1B-3EDF-4EC7-9A95-2431DC9B779B}" type="slidenum">
              <a:rPr lang="tr-TR" smtClean="0"/>
              <a:t>30</a:t>
            </a:fld>
            <a:endParaRPr lang="tr-TR"/>
          </a:p>
        </p:txBody>
      </p:sp>
    </p:spTree>
    <p:extLst>
      <p:ext uri="{BB962C8B-B14F-4D97-AF65-F5344CB8AC3E}">
        <p14:creationId xmlns:p14="http://schemas.microsoft.com/office/powerpoint/2010/main" val="408077390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5751E1B-3EDF-4EC7-9A95-2431DC9B779B}" type="slidenum">
              <a:rPr lang="tr-TR" smtClean="0"/>
              <a:t>31</a:t>
            </a:fld>
            <a:endParaRPr lang="tr-TR"/>
          </a:p>
        </p:txBody>
      </p:sp>
    </p:spTree>
    <p:extLst>
      <p:ext uri="{BB962C8B-B14F-4D97-AF65-F5344CB8AC3E}">
        <p14:creationId xmlns:p14="http://schemas.microsoft.com/office/powerpoint/2010/main" val="210922344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tr-TR" dirty="0" smtClean="0"/>
              <a:t>SON SLIDE</a:t>
            </a:r>
            <a:endParaRPr lang="tr-TR" dirty="0"/>
          </a:p>
        </p:txBody>
      </p:sp>
      <p:sp>
        <p:nvSpPr>
          <p:cNvPr id="4" name="Slide Number Placeholder 3"/>
          <p:cNvSpPr>
            <a:spLocks noGrp="1"/>
          </p:cNvSpPr>
          <p:nvPr>
            <p:ph type="sldNum" sz="quarter" idx="10"/>
          </p:nvPr>
        </p:nvSpPr>
        <p:spPr/>
        <p:txBody>
          <a:bodyPr/>
          <a:lstStyle/>
          <a:p>
            <a:fld id="{95751E1B-3EDF-4EC7-9A95-2431DC9B779B}" type="slidenum">
              <a:rPr lang="tr-TR" smtClean="0"/>
              <a:t>32</a:t>
            </a:fld>
            <a:endParaRPr lang="tr-TR"/>
          </a:p>
        </p:txBody>
      </p:sp>
    </p:spTree>
    <p:extLst>
      <p:ext uri="{BB962C8B-B14F-4D97-AF65-F5344CB8AC3E}">
        <p14:creationId xmlns:p14="http://schemas.microsoft.com/office/powerpoint/2010/main" val="5712738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5751E1B-3EDF-4EC7-9A95-2431DC9B779B}" type="slidenum">
              <a:rPr lang="tr-TR" smtClean="0"/>
              <a:t>4</a:t>
            </a:fld>
            <a:endParaRPr lang="tr-TR"/>
          </a:p>
        </p:txBody>
      </p:sp>
    </p:spTree>
    <p:extLst>
      <p:ext uri="{BB962C8B-B14F-4D97-AF65-F5344CB8AC3E}">
        <p14:creationId xmlns:p14="http://schemas.microsoft.com/office/powerpoint/2010/main" val="21092234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5751E1B-3EDF-4EC7-9A95-2431DC9B779B}" type="slidenum">
              <a:rPr lang="tr-TR" smtClean="0"/>
              <a:t>5</a:t>
            </a:fld>
            <a:endParaRPr lang="tr-TR"/>
          </a:p>
        </p:txBody>
      </p:sp>
    </p:spTree>
    <p:extLst>
      <p:ext uri="{BB962C8B-B14F-4D97-AF65-F5344CB8AC3E}">
        <p14:creationId xmlns:p14="http://schemas.microsoft.com/office/powerpoint/2010/main" val="21092234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tr-TR" dirty="0"/>
          </a:p>
        </p:txBody>
      </p:sp>
      <p:sp>
        <p:nvSpPr>
          <p:cNvPr id="4" name="Slide Number Placeholder 3"/>
          <p:cNvSpPr>
            <a:spLocks noGrp="1"/>
          </p:cNvSpPr>
          <p:nvPr>
            <p:ph type="sldNum" sz="quarter" idx="10"/>
          </p:nvPr>
        </p:nvSpPr>
        <p:spPr/>
        <p:txBody>
          <a:bodyPr/>
          <a:lstStyle/>
          <a:p>
            <a:fld id="{95751E1B-3EDF-4EC7-9A95-2431DC9B779B}" type="slidenum">
              <a:rPr lang="tr-TR" smtClean="0"/>
              <a:t>6</a:t>
            </a:fld>
            <a:endParaRPr lang="tr-TR"/>
          </a:p>
        </p:txBody>
      </p:sp>
    </p:spTree>
    <p:extLst>
      <p:ext uri="{BB962C8B-B14F-4D97-AF65-F5344CB8AC3E}">
        <p14:creationId xmlns:p14="http://schemas.microsoft.com/office/powerpoint/2010/main" val="4080773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5751E1B-3EDF-4EC7-9A95-2431DC9B779B}" type="slidenum">
              <a:rPr lang="tr-TR" smtClean="0"/>
              <a:t>7</a:t>
            </a:fld>
            <a:endParaRPr lang="tr-TR"/>
          </a:p>
        </p:txBody>
      </p:sp>
    </p:spTree>
    <p:extLst>
      <p:ext uri="{BB962C8B-B14F-4D97-AF65-F5344CB8AC3E}">
        <p14:creationId xmlns:p14="http://schemas.microsoft.com/office/powerpoint/2010/main" val="21092234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tr-TR" dirty="0"/>
          </a:p>
        </p:txBody>
      </p:sp>
      <p:sp>
        <p:nvSpPr>
          <p:cNvPr id="4" name="Slide Number Placeholder 3"/>
          <p:cNvSpPr>
            <a:spLocks noGrp="1"/>
          </p:cNvSpPr>
          <p:nvPr>
            <p:ph type="sldNum" sz="quarter" idx="10"/>
          </p:nvPr>
        </p:nvSpPr>
        <p:spPr/>
        <p:txBody>
          <a:bodyPr/>
          <a:lstStyle/>
          <a:p>
            <a:fld id="{95751E1B-3EDF-4EC7-9A95-2431DC9B779B}" type="slidenum">
              <a:rPr lang="tr-TR" smtClean="0"/>
              <a:t>8</a:t>
            </a:fld>
            <a:endParaRPr lang="tr-TR"/>
          </a:p>
        </p:txBody>
      </p:sp>
    </p:spTree>
    <p:extLst>
      <p:ext uri="{BB962C8B-B14F-4D97-AF65-F5344CB8AC3E}">
        <p14:creationId xmlns:p14="http://schemas.microsoft.com/office/powerpoint/2010/main" val="40807739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5751E1B-3EDF-4EC7-9A95-2431DC9B779B}" type="slidenum">
              <a:rPr lang="tr-TR" smtClean="0"/>
              <a:t>9</a:t>
            </a:fld>
            <a:endParaRPr lang="tr-TR"/>
          </a:p>
        </p:txBody>
      </p:sp>
    </p:spTree>
    <p:extLst>
      <p:ext uri="{BB962C8B-B14F-4D97-AF65-F5344CB8AC3E}">
        <p14:creationId xmlns:p14="http://schemas.microsoft.com/office/powerpoint/2010/main" val="2109223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B42BF92F-A18D-4DC8-8071-EBB7978733D0}" type="datetimeFigureOut">
              <a:rPr lang="tr-TR" smtClean="0"/>
              <a:t>28.12.2013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53A4EF1-E5E5-44E3-A25F-EFD8045D2DDA}" type="slidenum">
              <a:rPr lang="tr-TR" smtClean="0"/>
              <a:t>‹#›</a:t>
            </a:fld>
            <a:endParaRPr lang="tr-TR"/>
          </a:p>
        </p:txBody>
      </p:sp>
    </p:spTree>
    <p:extLst>
      <p:ext uri="{BB962C8B-B14F-4D97-AF65-F5344CB8AC3E}">
        <p14:creationId xmlns:p14="http://schemas.microsoft.com/office/powerpoint/2010/main" val="85987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42BF92F-A18D-4DC8-8071-EBB7978733D0}" type="datetimeFigureOut">
              <a:rPr lang="tr-TR" smtClean="0"/>
              <a:t>28.12.2013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53A4EF1-E5E5-44E3-A25F-EFD8045D2DDA}" type="slidenum">
              <a:rPr lang="tr-TR" smtClean="0"/>
              <a:t>‹#›</a:t>
            </a:fld>
            <a:endParaRPr lang="tr-TR"/>
          </a:p>
        </p:txBody>
      </p:sp>
    </p:spTree>
    <p:extLst>
      <p:ext uri="{BB962C8B-B14F-4D97-AF65-F5344CB8AC3E}">
        <p14:creationId xmlns:p14="http://schemas.microsoft.com/office/powerpoint/2010/main" val="1662434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42BF92F-A18D-4DC8-8071-EBB7978733D0}" type="datetimeFigureOut">
              <a:rPr lang="tr-TR" smtClean="0"/>
              <a:t>28.12.2013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53A4EF1-E5E5-44E3-A25F-EFD8045D2DDA}" type="slidenum">
              <a:rPr lang="tr-TR" smtClean="0"/>
              <a:t>‹#›</a:t>
            </a:fld>
            <a:endParaRPr lang="tr-TR"/>
          </a:p>
        </p:txBody>
      </p:sp>
    </p:spTree>
    <p:extLst>
      <p:ext uri="{BB962C8B-B14F-4D97-AF65-F5344CB8AC3E}">
        <p14:creationId xmlns:p14="http://schemas.microsoft.com/office/powerpoint/2010/main" val="190369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42BF92F-A18D-4DC8-8071-EBB7978733D0}" type="datetimeFigureOut">
              <a:rPr lang="tr-TR" smtClean="0"/>
              <a:t>28.12.2013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53A4EF1-E5E5-44E3-A25F-EFD8045D2DDA}" type="slidenum">
              <a:rPr lang="tr-TR" smtClean="0"/>
              <a:t>‹#›</a:t>
            </a:fld>
            <a:endParaRPr lang="tr-TR"/>
          </a:p>
        </p:txBody>
      </p:sp>
    </p:spTree>
    <p:extLst>
      <p:ext uri="{BB962C8B-B14F-4D97-AF65-F5344CB8AC3E}">
        <p14:creationId xmlns:p14="http://schemas.microsoft.com/office/powerpoint/2010/main" val="734048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B42BF92F-A18D-4DC8-8071-EBB7978733D0}" type="datetimeFigureOut">
              <a:rPr lang="tr-TR" smtClean="0"/>
              <a:t>28.12.2013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53A4EF1-E5E5-44E3-A25F-EFD8045D2DDA}" type="slidenum">
              <a:rPr lang="tr-TR" smtClean="0"/>
              <a:t>‹#›</a:t>
            </a:fld>
            <a:endParaRPr lang="tr-TR"/>
          </a:p>
        </p:txBody>
      </p:sp>
    </p:spTree>
    <p:extLst>
      <p:ext uri="{BB962C8B-B14F-4D97-AF65-F5344CB8AC3E}">
        <p14:creationId xmlns:p14="http://schemas.microsoft.com/office/powerpoint/2010/main" val="1490702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42BF92F-A18D-4DC8-8071-EBB7978733D0}" type="datetimeFigureOut">
              <a:rPr lang="tr-TR" smtClean="0"/>
              <a:t>28.12.2013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53A4EF1-E5E5-44E3-A25F-EFD8045D2DDA}" type="slidenum">
              <a:rPr lang="tr-TR" smtClean="0"/>
              <a:t>‹#›</a:t>
            </a:fld>
            <a:endParaRPr lang="tr-TR"/>
          </a:p>
        </p:txBody>
      </p:sp>
    </p:spTree>
    <p:extLst>
      <p:ext uri="{BB962C8B-B14F-4D97-AF65-F5344CB8AC3E}">
        <p14:creationId xmlns:p14="http://schemas.microsoft.com/office/powerpoint/2010/main" val="564711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42BF92F-A18D-4DC8-8071-EBB7978733D0}" type="datetimeFigureOut">
              <a:rPr lang="tr-TR" smtClean="0"/>
              <a:t>28.12.2013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53A4EF1-E5E5-44E3-A25F-EFD8045D2DDA}" type="slidenum">
              <a:rPr lang="tr-TR" smtClean="0"/>
              <a:t>‹#›</a:t>
            </a:fld>
            <a:endParaRPr lang="tr-TR"/>
          </a:p>
        </p:txBody>
      </p:sp>
    </p:spTree>
    <p:extLst>
      <p:ext uri="{BB962C8B-B14F-4D97-AF65-F5344CB8AC3E}">
        <p14:creationId xmlns:p14="http://schemas.microsoft.com/office/powerpoint/2010/main" val="3647452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42BF92F-A18D-4DC8-8071-EBB7978733D0}" type="datetimeFigureOut">
              <a:rPr lang="tr-TR" smtClean="0"/>
              <a:t>28.12.2013</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53A4EF1-E5E5-44E3-A25F-EFD8045D2DDA}" type="slidenum">
              <a:rPr lang="tr-TR" smtClean="0"/>
              <a:t>‹#›</a:t>
            </a:fld>
            <a:endParaRPr lang="tr-TR"/>
          </a:p>
        </p:txBody>
      </p:sp>
    </p:spTree>
    <p:extLst>
      <p:ext uri="{BB962C8B-B14F-4D97-AF65-F5344CB8AC3E}">
        <p14:creationId xmlns:p14="http://schemas.microsoft.com/office/powerpoint/2010/main" val="627509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42BF92F-A18D-4DC8-8071-EBB7978733D0}" type="datetimeFigureOut">
              <a:rPr lang="tr-TR" smtClean="0"/>
              <a:t>28.12.2013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53A4EF1-E5E5-44E3-A25F-EFD8045D2DDA}" type="slidenum">
              <a:rPr lang="tr-TR" smtClean="0"/>
              <a:t>‹#›</a:t>
            </a:fld>
            <a:endParaRPr lang="tr-TR"/>
          </a:p>
        </p:txBody>
      </p:sp>
    </p:spTree>
    <p:extLst>
      <p:ext uri="{BB962C8B-B14F-4D97-AF65-F5344CB8AC3E}">
        <p14:creationId xmlns:p14="http://schemas.microsoft.com/office/powerpoint/2010/main" val="2879762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42BF92F-A18D-4DC8-8071-EBB7978733D0}" type="datetimeFigureOut">
              <a:rPr lang="tr-TR" smtClean="0"/>
              <a:t>28.12.2013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53A4EF1-E5E5-44E3-A25F-EFD8045D2DDA}" type="slidenum">
              <a:rPr lang="tr-TR" smtClean="0"/>
              <a:t>‹#›</a:t>
            </a:fld>
            <a:endParaRPr lang="tr-TR"/>
          </a:p>
        </p:txBody>
      </p:sp>
    </p:spTree>
    <p:extLst>
      <p:ext uri="{BB962C8B-B14F-4D97-AF65-F5344CB8AC3E}">
        <p14:creationId xmlns:p14="http://schemas.microsoft.com/office/powerpoint/2010/main" val="1635358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42BF92F-A18D-4DC8-8071-EBB7978733D0}" type="datetimeFigureOut">
              <a:rPr lang="tr-TR" smtClean="0"/>
              <a:t>28.12.2013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53A4EF1-E5E5-44E3-A25F-EFD8045D2DDA}" type="slidenum">
              <a:rPr lang="tr-TR" smtClean="0"/>
              <a:t>‹#›</a:t>
            </a:fld>
            <a:endParaRPr lang="tr-TR"/>
          </a:p>
        </p:txBody>
      </p:sp>
    </p:spTree>
    <p:extLst>
      <p:ext uri="{BB962C8B-B14F-4D97-AF65-F5344CB8AC3E}">
        <p14:creationId xmlns:p14="http://schemas.microsoft.com/office/powerpoint/2010/main" val="2965496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2BF92F-A18D-4DC8-8071-EBB7978733D0}" type="datetimeFigureOut">
              <a:rPr lang="tr-TR" smtClean="0"/>
              <a:t>28.12.2013</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3A4EF1-E5E5-44E3-A25F-EFD8045D2DDA}" type="slidenum">
              <a:rPr lang="tr-TR" smtClean="0"/>
              <a:t>‹#›</a:t>
            </a:fld>
            <a:endParaRPr lang="tr-TR"/>
          </a:p>
        </p:txBody>
      </p:sp>
    </p:spTree>
    <p:extLst>
      <p:ext uri="{BB962C8B-B14F-4D97-AF65-F5344CB8AC3E}">
        <p14:creationId xmlns:p14="http://schemas.microsoft.com/office/powerpoint/2010/main" val="10883284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3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2.xml"/><Relationship Id="rId1" Type="http://schemas.openxmlformats.org/officeDocument/2006/relationships/slideLayout" Target="../slideLayouts/slideLayout1.xml"/><Relationship Id="rId4" Type="http://schemas.openxmlformats.org/officeDocument/2006/relationships/image" Target="../media/image17.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3500" y="1231900"/>
            <a:ext cx="184666" cy="369332"/>
          </a:xfrm>
          <a:prstGeom prst="rect">
            <a:avLst/>
          </a:prstGeom>
          <a:noFill/>
        </p:spPr>
        <p:txBody>
          <a:bodyPr wrap="none" rtlCol="0">
            <a:spAutoFit/>
          </a:bodyPr>
          <a:lstStyle/>
          <a:p>
            <a:endParaRPr lang="en-US" dirty="0"/>
          </a:p>
        </p:txBody>
      </p:sp>
      <p:pic>
        <p:nvPicPr>
          <p:cNvPr id="8" name="Picture 7" descr="logo_yatayA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67687" y="5763450"/>
            <a:ext cx="2479618" cy="761894"/>
          </a:xfrm>
          <a:prstGeom prst="rect">
            <a:avLst/>
          </a:prstGeom>
        </p:spPr>
      </p:pic>
      <p:sp>
        <p:nvSpPr>
          <p:cNvPr id="3" name="TextBox 2"/>
          <p:cNvSpPr txBox="1"/>
          <p:nvPr/>
        </p:nvSpPr>
        <p:spPr>
          <a:xfrm>
            <a:off x="897551" y="2636912"/>
            <a:ext cx="7647415" cy="1692771"/>
          </a:xfrm>
          <a:prstGeom prst="rect">
            <a:avLst/>
          </a:prstGeom>
          <a:noFill/>
        </p:spPr>
        <p:txBody>
          <a:bodyPr wrap="none" rtlCol="0">
            <a:spAutoFit/>
          </a:bodyPr>
          <a:lstStyle/>
          <a:p>
            <a:pPr algn="ctr"/>
            <a:r>
              <a:rPr lang="tr-TR" sz="4800" b="1" dirty="0" smtClean="0">
                <a:solidFill>
                  <a:srgbClr val="00B3E3"/>
                </a:solidFill>
                <a:latin typeface="+mj-lt"/>
                <a:cs typeface="Arial" panose="020B0604020202020204" pitchFamily="34" charset="0"/>
              </a:rPr>
              <a:t>Yeni Yılda Beslenme Önerileri</a:t>
            </a:r>
            <a:endParaRPr lang="tr-TR" sz="2800" b="1" dirty="0" smtClean="0">
              <a:solidFill>
                <a:srgbClr val="00B3E3"/>
              </a:solidFill>
              <a:latin typeface="+mj-lt"/>
              <a:cs typeface="Arial" panose="020B0604020202020204" pitchFamily="34" charset="0"/>
            </a:endParaRPr>
          </a:p>
          <a:p>
            <a:pPr algn="ctr">
              <a:lnSpc>
                <a:spcPct val="200000"/>
              </a:lnSpc>
            </a:pPr>
            <a:r>
              <a:rPr lang="tr-TR" sz="2800" dirty="0" err="1" smtClean="0">
                <a:solidFill>
                  <a:schemeClr val="bg1">
                    <a:lumMod val="50000"/>
                  </a:schemeClr>
                </a:solidFill>
                <a:latin typeface="+mj-lt"/>
                <a:cs typeface="Arial" panose="020B0604020202020204" pitchFamily="34" charset="0"/>
              </a:rPr>
              <a:t>Diyetkolik</a:t>
            </a:r>
            <a:r>
              <a:rPr lang="tr-TR" sz="2800" dirty="0" smtClean="0">
                <a:solidFill>
                  <a:schemeClr val="bg1">
                    <a:lumMod val="50000"/>
                  </a:schemeClr>
                </a:solidFill>
                <a:latin typeface="+mj-lt"/>
                <a:cs typeface="Arial" panose="020B0604020202020204" pitchFamily="34" charset="0"/>
              </a:rPr>
              <a:t> Diyetisyenim</a:t>
            </a:r>
            <a:endParaRPr lang="tr-TR" sz="2800" dirty="0">
              <a:solidFill>
                <a:schemeClr val="bg1">
                  <a:lumMod val="50000"/>
                </a:schemeClr>
              </a:solidFill>
              <a:latin typeface="+mj-lt"/>
              <a:cs typeface="Arial" panose="020B0604020202020204" pitchFamily="34" charset="0"/>
            </a:endParaRPr>
          </a:p>
        </p:txBody>
      </p:sp>
      <p:cxnSp>
        <p:nvCxnSpPr>
          <p:cNvPr id="5" name="Straight Connector 4"/>
          <p:cNvCxnSpPr/>
          <p:nvPr/>
        </p:nvCxnSpPr>
        <p:spPr>
          <a:xfrm>
            <a:off x="35496" y="5475418"/>
            <a:ext cx="9144000" cy="0"/>
          </a:xfrm>
          <a:prstGeom prst="line">
            <a:avLst/>
          </a:prstGeom>
          <a:ln>
            <a:solidFill>
              <a:schemeClr val="bg1">
                <a:lumMod val="75000"/>
              </a:schemeClr>
            </a:solidFill>
          </a:ln>
        </p:spPr>
        <p:style>
          <a:lnRef idx="1">
            <a:schemeClr val="accent3"/>
          </a:lnRef>
          <a:fillRef idx="0">
            <a:schemeClr val="accent3"/>
          </a:fillRef>
          <a:effectRef idx="0">
            <a:schemeClr val="accent3"/>
          </a:effectRef>
          <a:fontRef idx="minor">
            <a:schemeClr val="tx1"/>
          </a:fontRef>
        </p:style>
      </p:cxnSp>
      <p:sp>
        <p:nvSpPr>
          <p:cNvPr id="10" name="Rectangle 9"/>
          <p:cNvSpPr/>
          <p:nvPr/>
        </p:nvSpPr>
        <p:spPr>
          <a:xfrm>
            <a:off x="0" y="-1"/>
            <a:ext cx="9144000" cy="2026003"/>
          </a:xfrm>
          <a:prstGeom prst="rect">
            <a:avLst/>
          </a:prstGeom>
          <a:solidFill>
            <a:srgbClr val="00B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771943942"/>
      </p:ext>
    </p:extLst>
  </p:cSld>
  <p:clrMapOvr>
    <a:masterClrMapping/>
  </p:clrMapOvr>
  <p:transition spd="slow">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3500" y="1231900"/>
            <a:ext cx="184666" cy="369332"/>
          </a:xfrm>
          <a:prstGeom prst="rect">
            <a:avLst/>
          </a:prstGeom>
          <a:noFill/>
        </p:spPr>
        <p:txBody>
          <a:bodyPr wrap="none" rtlCol="0">
            <a:spAutoFit/>
          </a:bodyPr>
          <a:lstStyle/>
          <a:p>
            <a:endParaRPr lang="en-US" dirty="0"/>
          </a:p>
        </p:txBody>
      </p:sp>
      <p:sp>
        <p:nvSpPr>
          <p:cNvPr id="10" name="Rectangle 9"/>
          <p:cNvSpPr/>
          <p:nvPr/>
        </p:nvSpPr>
        <p:spPr>
          <a:xfrm>
            <a:off x="0" y="2276872"/>
            <a:ext cx="9144000" cy="2026003"/>
          </a:xfrm>
          <a:prstGeom prst="rect">
            <a:avLst/>
          </a:prstGeom>
          <a:solidFill>
            <a:srgbClr val="00B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TextBox 2"/>
          <p:cNvSpPr txBox="1"/>
          <p:nvPr/>
        </p:nvSpPr>
        <p:spPr>
          <a:xfrm>
            <a:off x="107504" y="2302738"/>
            <a:ext cx="5760640" cy="1384995"/>
          </a:xfrm>
          <a:prstGeom prst="rect">
            <a:avLst/>
          </a:prstGeom>
          <a:noFill/>
        </p:spPr>
        <p:txBody>
          <a:bodyPr wrap="square" rtlCol="0">
            <a:spAutoFit/>
          </a:bodyPr>
          <a:lstStyle/>
          <a:p>
            <a:r>
              <a:rPr lang="tr-TR" sz="4800" b="1" dirty="0" smtClean="0">
                <a:solidFill>
                  <a:schemeClr val="bg1"/>
                </a:solidFill>
                <a:latin typeface="+mj-lt"/>
                <a:cs typeface="Arial" panose="020B0604020202020204" pitchFamily="34" charset="0"/>
              </a:rPr>
              <a:t>ADIM-4</a:t>
            </a:r>
          </a:p>
          <a:p>
            <a:r>
              <a:rPr lang="tr-TR" sz="3600" b="1" dirty="0" smtClean="0">
                <a:solidFill>
                  <a:schemeClr val="bg1"/>
                </a:solidFill>
                <a:latin typeface="+mj-lt"/>
                <a:cs typeface="Arial" panose="020B0604020202020204" pitchFamily="34" charset="0"/>
              </a:rPr>
              <a:t>Her sabah 30 dakika yürü</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15075" y="2276872"/>
            <a:ext cx="2828925" cy="1990725"/>
          </a:xfrm>
          <a:prstGeom prst="rect">
            <a:avLst/>
          </a:prstGeom>
        </p:spPr>
      </p:pic>
    </p:spTree>
    <p:extLst>
      <p:ext uri="{BB962C8B-B14F-4D97-AF65-F5344CB8AC3E}">
        <p14:creationId xmlns:p14="http://schemas.microsoft.com/office/powerpoint/2010/main" val="2996152331"/>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7" y="221769"/>
            <a:ext cx="3956981" cy="2123658"/>
          </a:xfrm>
          <a:prstGeom prst="rect">
            <a:avLst/>
          </a:prstGeom>
          <a:noFill/>
        </p:spPr>
        <p:txBody>
          <a:bodyPr wrap="none" rtlCol="0">
            <a:spAutoFit/>
          </a:bodyPr>
          <a:lstStyle/>
          <a:p>
            <a:pPr>
              <a:lnSpc>
                <a:spcPct val="150000"/>
              </a:lnSpc>
            </a:pPr>
            <a:r>
              <a:rPr lang="tr-TR" sz="3200" b="1" dirty="0" smtClean="0">
                <a:solidFill>
                  <a:srgbClr val="00B0F0"/>
                </a:solidFill>
                <a:latin typeface="+mj-lt"/>
              </a:rPr>
              <a:t>4.  ADIM</a:t>
            </a:r>
          </a:p>
          <a:p>
            <a:pPr>
              <a:lnSpc>
                <a:spcPct val="150000"/>
              </a:lnSpc>
            </a:pPr>
            <a:r>
              <a:rPr lang="tr-TR" sz="2800" b="1" dirty="0" smtClean="0">
                <a:solidFill>
                  <a:srgbClr val="00B0F0"/>
                </a:solidFill>
                <a:cs typeface="Arial" panose="020B0604020202020204" pitchFamily="34" charset="0"/>
              </a:rPr>
              <a:t>Her sabah 30 dakika yürü</a:t>
            </a:r>
            <a:endParaRPr lang="tr-TR" sz="2800" b="1" dirty="0">
              <a:solidFill>
                <a:srgbClr val="00B0F0"/>
              </a:solidFill>
              <a:cs typeface="Arial" panose="020B0604020202020204" pitchFamily="34" charset="0"/>
            </a:endParaRPr>
          </a:p>
          <a:p>
            <a:pPr>
              <a:lnSpc>
                <a:spcPct val="150000"/>
              </a:lnSpc>
            </a:pPr>
            <a:endParaRPr lang="tr-TR" sz="2800" b="1" dirty="0" smtClean="0">
              <a:solidFill>
                <a:srgbClr val="00B0F0"/>
              </a:solidFill>
              <a:latin typeface="+mj-lt"/>
            </a:endParaRPr>
          </a:p>
        </p:txBody>
      </p:sp>
      <p:pic>
        <p:nvPicPr>
          <p:cNvPr id="6" name="Picture 5" descr="logo_yatayA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083" y="6237312"/>
            <a:ext cx="1693613" cy="520385"/>
          </a:xfrm>
          <a:prstGeom prst="rect">
            <a:avLst/>
          </a:prstGeom>
        </p:spPr>
      </p:pic>
      <p:cxnSp>
        <p:nvCxnSpPr>
          <p:cNvPr id="7" name="Straight Connector 6"/>
          <p:cNvCxnSpPr/>
          <p:nvPr/>
        </p:nvCxnSpPr>
        <p:spPr>
          <a:xfrm>
            <a:off x="0" y="6093296"/>
            <a:ext cx="9144000" cy="0"/>
          </a:xfrm>
          <a:prstGeom prst="line">
            <a:avLst/>
          </a:prstGeom>
          <a:ln>
            <a:solidFill>
              <a:schemeClr val="bg1">
                <a:lumMod val="75000"/>
              </a:schemeClr>
            </a:solidFill>
          </a:ln>
        </p:spPr>
        <p:style>
          <a:lnRef idx="1">
            <a:schemeClr val="accent3"/>
          </a:lnRef>
          <a:fillRef idx="0">
            <a:schemeClr val="accent3"/>
          </a:fillRef>
          <a:effectRef idx="0">
            <a:schemeClr val="accent3"/>
          </a:effectRef>
          <a:fontRef idx="minor">
            <a:schemeClr val="tx1"/>
          </a:fontRef>
        </p:style>
      </p:cxnSp>
      <p:sp>
        <p:nvSpPr>
          <p:cNvPr id="8" name="TextBox 7"/>
          <p:cNvSpPr txBox="1"/>
          <p:nvPr/>
        </p:nvSpPr>
        <p:spPr>
          <a:xfrm>
            <a:off x="7724515" y="6226967"/>
            <a:ext cx="1290610" cy="416011"/>
          </a:xfrm>
          <a:prstGeom prst="rect">
            <a:avLst/>
          </a:prstGeom>
          <a:noFill/>
        </p:spPr>
        <p:txBody>
          <a:bodyPr wrap="none" rtlCol="0">
            <a:spAutoFit/>
          </a:bodyPr>
          <a:lstStyle/>
          <a:p>
            <a:pPr algn="r">
              <a:lnSpc>
                <a:spcPct val="150000"/>
              </a:lnSpc>
            </a:pPr>
            <a:r>
              <a:rPr lang="tr-TR" sz="1600" b="1" dirty="0" smtClean="0">
                <a:solidFill>
                  <a:srgbClr val="00B3E3"/>
                </a:solidFill>
                <a:latin typeface="Arial" panose="020B0604020202020204" pitchFamily="34" charset="0"/>
                <a:cs typeface="Arial" panose="020B0604020202020204" pitchFamily="34" charset="0"/>
              </a:rPr>
              <a:t>Sayfa 11/32</a:t>
            </a:r>
          </a:p>
        </p:txBody>
      </p:sp>
      <p:sp>
        <p:nvSpPr>
          <p:cNvPr id="9" name="TextBox 8"/>
          <p:cNvSpPr txBox="1">
            <a:spLocks/>
          </p:cNvSpPr>
          <p:nvPr/>
        </p:nvSpPr>
        <p:spPr>
          <a:xfrm>
            <a:off x="323528" y="1700808"/>
            <a:ext cx="4680520" cy="3960440"/>
          </a:xfrm>
          <a:prstGeom prst="rect">
            <a:avLst/>
          </a:prstGeom>
          <a:noFill/>
        </p:spPr>
        <p:txBody>
          <a:bodyPr wrap="square" rtlCol="0">
            <a:noAutofit/>
          </a:bodyPr>
          <a:lstStyle/>
          <a:p>
            <a:pPr>
              <a:lnSpc>
                <a:spcPct val="150000"/>
              </a:lnSpc>
            </a:pPr>
            <a:r>
              <a:rPr lang="tr-TR" sz="2000" dirty="0" smtClean="0">
                <a:solidFill>
                  <a:schemeClr val="tx1">
                    <a:lumMod val="65000"/>
                    <a:lumOff val="35000"/>
                  </a:schemeClr>
                </a:solidFill>
                <a:latin typeface="Arial" panose="020B0604020202020204" pitchFamily="34" charset="0"/>
                <a:cs typeface="Arial" panose="020B0604020202020204" pitchFamily="34" charset="0"/>
              </a:rPr>
              <a:t>Yeni yılı daha hareketli ve daha aktif geçirmek için her gün düzenli olarak 30 dakika yürü. Böylece daha fit ve sağlıklı bir vücuda kavuşabilirsin. İşe giderken birkaç durak sonra otobüse binerek, birkaç durak önce inip yürüyerek, yolunu uzatarak ya da merdiven olan bir yol kullanarak aktivite düzeyini arttırabilirsin.</a:t>
            </a:r>
          </a:p>
        </p:txBody>
      </p:sp>
      <p:pic>
        <p:nvPicPr>
          <p:cNvPr id="14338" name="Picture 2" descr="http://mygreenhealthylife.com/wp-content/uploads/2013/01/walking-to-work.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84993" y="1507846"/>
            <a:ext cx="3785310" cy="4585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66970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3500" y="1231900"/>
            <a:ext cx="184666" cy="369332"/>
          </a:xfrm>
          <a:prstGeom prst="rect">
            <a:avLst/>
          </a:prstGeom>
          <a:noFill/>
        </p:spPr>
        <p:txBody>
          <a:bodyPr wrap="none" rtlCol="0">
            <a:spAutoFit/>
          </a:bodyPr>
          <a:lstStyle/>
          <a:p>
            <a:endParaRPr lang="en-US" dirty="0"/>
          </a:p>
        </p:txBody>
      </p:sp>
      <p:sp>
        <p:nvSpPr>
          <p:cNvPr id="10" name="Rectangle 9"/>
          <p:cNvSpPr/>
          <p:nvPr/>
        </p:nvSpPr>
        <p:spPr>
          <a:xfrm>
            <a:off x="0" y="2276872"/>
            <a:ext cx="9144000" cy="2026003"/>
          </a:xfrm>
          <a:prstGeom prst="rect">
            <a:avLst/>
          </a:prstGeom>
          <a:solidFill>
            <a:srgbClr val="00B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TextBox 2"/>
          <p:cNvSpPr txBox="1"/>
          <p:nvPr/>
        </p:nvSpPr>
        <p:spPr>
          <a:xfrm>
            <a:off x="107504" y="2302738"/>
            <a:ext cx="5760640" cy="1384995"/>
          </a:xfrm>
          <a:prstGeom prst="rect">
            <a:avLst/>
          </a:prstGeom>
          <a:noFill/>
        </p:spPr>
        <p:txBody>
          <a:bodyPr wrap="square" rtlCol="0">
            <a:spAutoFit/>
          </a:bodyPr>
          <a:lstStyle/>
          <a:p>
            <a:r>
              <a:rPr lang="tr-TR" sz="4800" b="1" dirty="0" smtClean="0">
                <a:solidFill>
                  <a:schemeClr val="bg1"/>
                </a:solidFill>
                <a:latin typeface="+mj-lt"/>
                <a:cs typeface="Arial" panose="020B0604020202020204" pitchFamily="34" charset="0"/>
              </a:rPr>
              <a:t>ADIM-5</a:t>
            </a:r>
          </a:p>
          <a:p>
            <a:r>
              <a:rPr lang="tr-TR" sz="3600" b="1" dirty="0" smtClean="0">
                <a:solidFill>
                  <a:schemeClr val="bg1"/>
                </a:solidFill>
                <a:latin typeface="+mj-lt"/>
                <a:cs typeface="Arial" panose="020B0604020202020204" pitchFamily="34" charset="0"/>
              </a:rPr>
              <a:t>Daha az tuz tüket</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15075" y="2276872"/>
            <a:ext cx="2828925" cy="1990725"/>
          </a:xfrm>
          <a:prstGeom prst="rect">
            <a:avLst/>
          </a:prstGeom>
        </p:spPr>
      </p:pic>
    </p:spTree>
    <p:extLst>
      <p:ext uri="{BB962C8B-B14F-4D97-AF65-F5344CB8AC3E}">
        <p14:creationId xmlns:p14="http://schemas.microsoft.com/office/powerpoint/2010/main" val="547901636"/>
      </p:ext>
    </p:extLst>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http://angrytrainerfitness.com/wp-content/uploads/2012/12/bowl-of-epsom-salt-with-scoop.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67451" y="3681028"/>
            <a:ext cx="2576548" cy="240907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23527" y="221769"/>
            <a:ext cx="2857449" cy="2123658"/>
          </a:xfrm>
          <a:prstGeom prst="rect">
            <a:avLst/>
          </a:prstGeom>
          <a:noFill/>
        </p:spPr>
        <p:txBody>
          <a:bodyPr wrap="none" rtlCol="0">
            <a:spAutoFit/>
          </a:bodyPr>
          <a:lstStyle/>
          <a:p>
            <a:pPr>
              <a:lnSpc>
                <a:spcPct val="150000"/>
              </a:lnSpc>
            </a:pPr>
            <a:r>
              <a:rPr lang="tr-TR" sz="3200" b="1" dirty="0" smtClean="0">
                <a:solidFill>
                  <a:srgbClr val="00B0F0"/>
                </a:solidFill>
                <a:latin typeface="+mj-lt"/>
              </a:rPr>
              <a:t>5.  ADIM</a:t>
            </a:r>
          </a:p>
          <a:p>
            <a:pPr>
              <a:lnSpc>
                <a:spcPct val="150000"/>
              </a:lnSpc>
            </a:pPr>
            <a:r>
              <a:rPr lang="tr-TR" sz="2800" b="1" dirty="0" smtClean="0">
                <a:solidFill>
                  <a:srgbClr val="00B0F0"/>
                </a:solidFill>
                <a:cs typeface="Arial" panose="020B0604020202020204" pitchFamily="34" charset="0"/>
              </a:rPr>
              <a:t>Daha az tuz tüket</a:t>
            </a:r>
            <a:endParaRPr lang="tr-TR" sz="2800" b="1" dirty="0">
              <a:solidFill>
                <a:srgbClr val="00B0F0"/>
              </a:solidFill>
              <a:cs typeface="Arial" panose="020B0604020202020204" pitchFamily="34" charset="0"/>
            </a:endParaRPr>
          </a:p>
          <a:p>
            <a:pPr>
              <a:lnSpc>
                <a:spcPct val="150000"/>
              </a:lnSpc>
            </a:pPr>
            <a:endParaRPr lang="tr-TR" sz="2800" b="1" dirty="0" smtClean="0">
              <a:solidFill>
                <a:srgbClr val="00B0F0"/>
              </a:solidFill>
              <a:latin typeface="+mj-lt"/>
            </a:endParaRPr>
          </a:p>
        </p:txBody>
      </p:sp>
      <p:pic>
        <p:nvPicPr>
          <p:cNvPr id="6" name="Picture 5" descr="logo_yatayA4.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2083" y="6237312"/>
            <a:ext cx="1693613" cy="520385"/>
          </a:xfrm>
          <a:prstGeom prst="rect">
            <a:avLst/>
          </a:prstGeom>
        </p:spPr>
      </p:pic>
      <p:cxnSp>
        <p:nvCxnSpPr>
          <p:cNvPr id="7" name="Straight Connector 6"/>
          <p:cNvCxnSpPr/>
          <p:nvPr/>
        </p:nvCxnSpPr>
        <p:spPr>
          <a:xfrm>
            <a:off x="0" y="6093296"/>
            <a:ext cx="9144000" cy="0"/>
          </a:xfrm>
          <a:prstGeom prst="line">
            <a:avLst/>
          </a:prstGeom>
          <a:ln>
            <a:solidFill>
              <a:schemeClr val="bg1">
                <a:lumMod val="75000"/>
              </a:schemeClr>
            </a:solidFill>
          </a:ln>
        </p:spPr>
        <p:style>
          <a:lnRef idx="1">
            <a:schemeClr val="accent3"/>
          </a:lnRef>
          <a:fillRef idx="0">
            <a:schemeClr val="accent3"/>
          </a:fillRef>
          <a:effectRef idx="0">
            <a:schemeClr val="accent3"/>
          </a:effectRef>
          <a:fontRef idx="minor">
            <a:schemeClr val="tx1"/>
          </a:fontRef>
        </p:style>
      </p:cxnSp>
      <p:sp>
        <p:nvSpPr>
          <p:cNvPr id="8" name="TextBox 7"/>
          <p:cNvSpPr txBox="1"/>
          <p:nvPr/>
        </p:nvSpPr>
        <p:spPr>
          <a:xfrm>
            <a:off x="7713166" y="6226967"/>
            <a:ext cx="1301959" cy="416011"/>
          </a:xfrm>
          <a:prstGeom prst="rect">
            <a:avLst/>
          </a:prstGeom>
          <a:noFill/>
        </p:spPr>
        <p:txBody>
          <a:bodyPr wrap="none" rtlCol="0">
            <a:spAutoFit/>
          </a:bodyPr>
          <a:lstStyle/>
          <a:p>
            <a:pPr algn="r">
              <a:lnSpc>
                <a:spcPct val="150000"/>
              </a:lnSpc>
            </a:pPr>
            <a:r>
              <a:rPr lang="tr-TR" sz="1600" b="1" dirty="0" smtClean="0">
                <a:solidFill>
                  <a:srgbClr val="00B3E3"/>
                </a:solidFill>
                <a:latin typeface="Arial" panose="020B0604020202020204" pitchFamily="34" charset="0"/>
                <a:cs typeface="Arial" panose="020B0604020202020204" pitchFamily="34" charset="0"/>
              </a:rPr>
              <a:t>Sayfa 13/32</a:t>
            </a:r>
          </a:p>
        </p:txBody>
      </p:sp>
      <p:sp>
        <p:nvSpPr>
          <p:cNvPr id="9" name="TextBox 8"/>
          <p:cNvSpPr txBox="1">
            <a:spLocks/>
          </p:cNvSpPr>
          <p:nvPr/>
        </p:nvSpPr>
        <p:spPr>
          <a:xfrm>
            <a:off x="323529" y="1700808"/>
            <a:ext cx="6624735" cy="3960440"/>
          </a:xfrm>
          <a:prstGeom prst="rect">
            <a:avLst/>
          </a:prstGeom>
          <a:noFill/>
        </p:spPr>
        <p:txBody>
          <a:bodyPr wrap="square" rtlCol="0">
            <a:noAutofit/>
          </a:bodyPr>
          <a:lstStyle/>
          <a:p>
            <a:pPr>
              <a:lnSpc>
                <a:spcPct val="150000"/>
              </a:lnSpc>
            </a:pPr>
            <a:r>
              <a:rPr lang="tr-TR" sz="2000" dirty="0" smtClean="0">
                <a:solidFill>
                  <a:schemeClr val="tx1">
                    <a:lumMod val="65000"/>
                    <a:lumOff val="35000"/>
                  </a:schemeClr>
                </a:solidFill>
                <a:latin typeface="Arial" panose="020B0604020202020204" pitchFamily="34" charset="0"/>
                <a:cs typeface="Arial" panose="020B0604020202020204" pitchFamily="34" charset="0"/>
              </a:rPr>
              <a:t>Sağlıklı bir bireyin günlük tuz gereksinimi 6 gram kadardır. Ancak ülkemizde bunun 2-3 katı kadar tuz tüketilmektedir. Tuzun sadece yemeklere eklenilen tuzdan değil, besinlerin içindeki gizli tuzlardan da alındığını unutmamak gerekir.</a:t>
            </a:r>
          </a:p>
          <a:p>
            <a:pPr>
              <a:lnSpc>
                <a:spcPct val="150000"/>
              </a:lnSpc>
            </a:pPr>
            <a:r>
              <a:rPr lang="tr-TR" sz="2000" dirty="0" smtClean="0">
                <a:solidFill>
                  <a:schemeClr val="tx1">
                    <a:lumMod val="65000"/>
                    <a:lumOff val="35000"/>
                  </a:schemeClr>
                </a:solidFill>
                <a:latin typeface="Arial" panose="020B0604020202020204" pitchFamily="34" charset="0"/>
                <a:cs typeface="Arial" panose="020B0604020202020204" pitchFamily="34" charset="0"/>
              </a:rPr>
              <a:t>Bu nedenle, 1 kilo sebze yemeğine ilave edilecek</a:t>
            </a:r>
          </a:p>
          <a:p>
            <a:pPr>
              <a:lnSpc>
                <a:spcPct val="150000"/>
              </a:lnSpc>
            </a:pPr>
            <a:r>
              <a:rPr lang="tr-TR" sz="2000" dirty="0" smtClean="0">
                <a:solidFill>
                  <a:schemeClr val="tx1">
                    <a:lumMod val="65000"/>
                    <a:lumOff val="35000"/>
                  </a:schemeClr>
                </a:solidFill>
                <a:latin typeface="Arial" panose="020B0604020202020204" pitchFamily="34" charset="0"/>
                <a:cs typeface="Arial" panose="020B0604020202020204" pitchFamily="34" charset="0"/>
              </a:rPr>
              <a:t>Tuz, 1 tatlı kaşığı(silme) tuzdan fazla olmamalıdır. </a:t>
            </a:r>
          </a:p>
          <a:p>
            <a:pPr>
              <a:lnSpc>
                <a:spcPct val="150000"/>
              </a:lnSpc>
            </a:pPr>
            <a:r>
              <a:rPr lang="tr-TR" sz="2000" dirty="0" smtClean="0">
                <a:solidFill>
                  <a:schemeClr val="tx1">
                    <a:lumMod val="65000"/>
                    <a:lumOff val="35000"/>
                  </a:schemeClr>
                </a:solidFill>
                <a:latin typeface="Arial" panose="020B0604020202020204" pitchFamily="34" charset="0"/>
                <a:cs typeface="Arial" panose="020B0604020202020204" pitchFamily="34" charset="0"/>
              </a:rPr>
              <a:t>Sofralarda mümkün olduğunca tuzluk bulundurulmamalıdır.</a:t>
            </a:r>
          </a:p>
          <a:p>
            <a:pPr>
              <a:lnSpc>
                <a:spcPct val="150000"/>
              </a:lnSpc>
            </a:pPr>
            <a:r>
              <a:rPr lang="tr-TR" sz="2000" dirty="0" smtClean="0">
                <a:solidFill>
                  <a:schemeClr val="tx1">
                    <a:lumMod val="65000"/>
                    <a:lumOff val="35000"/>
                  </a:schemeClr>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473996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3500" y="1231900"/>
            <a:ext cx="184666" cy="369332"/>
          </a:xfrm>
          <a:prstGeom prst="rect">
            <a:avLst/>
          </a:prstGeom>
          <a:noFill/>
        </p:spPr>
        <p:txBody>
          <a:bodyPr wrap="none" rtlCol="0">
            <a:spAutoFit/>
          </a:bodyPr>
          <a:lstStyle/>
          <a:p>
            <a:endParaRPr lang="en-US" dirty="0"/>
          </a:p>
        </p:txBody>
      </p:sp>
      <p:sp>
        <p:nvSpPr>
          <p:cNvPr id="10" name="Rectangle 9"/>
          <p:cNvSpPr/>
          <p:nvPr/>
        </p:nvSpPr>
        <p:spPr>
          <a:xfrm>
            <a:off x="0" y="2276872"/>
            <a:ext cx="9144000" cy="2026003"/>
          </a:xfrm>
          <a:prstGeom prst="rect">
            <a:avLst/>
          </a:prstGeom>
          <a:solidFill>
            <a:srgbClr val="00B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TextBox 2"/>
          <p:cNvSpPr txBox="1"/>
          <p:nvPr/>
        </p:nvSpPr>
        <p:spPr>
          <a:xfrm>
            <a:off x="107504" y="2302738"/>
            <a:ext cx="5760640" cy="1384995"/>
          </a:xfrm>
          <a:prstGeom prst="rect">
            <a:avLst/>
          </a:prstGeom>
          <a:noFill/>
        </p:spPr>
        <p:txBody>
          <a:bodyPr wrap="square" rtlCol="0">
            <a:spAutoFit/>
          </a:bodyPr>
          <a:lstStyle/>
          <a:p>
            <a:r>
              <a:rPr lang="tr-TR" sz="4800" b="1" dirty="0" smtClean="0">
                <a:solidFill>
                  <a:schemeClr val="bg1"/>
                </a:solidFill>
                <a:latin typeface="+mj-lt"/>
                <a:cs typeface="Arial" panose="020B0604020202020204" pitchFamily="34" charset="0"/>
              </a:rPr>
              <a:t>ADIM-6</a:t>
            </a:r>
          </a:p>
          <a:p>
            <a:r>
              <a:rPr lang="tr-TR" sz="3600" b="1" dirty="0" smtClean="0">
                <a:solidFill>
                  <a:schemeClr val="bg1"/>
                </a:solidFill>
                <a:latin typeface="+mj-lt"/>
                <a:cs typeface="Arial" panose="020B0604020202020204" pitchFamily="34" charset="0"/>
              </a:rPr>
              <a:t>Ara öğünlerini atlama</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15075" y="2276872"/>
            <a:ext cx="2828925" cy="1990725"/>
          </a:xfrm>
          <a:prstGeom prst="rect">
            <a:avLst/>
          </a:prstGeom>
        </p:spPr>
      </p:pic>
    </p:spTree>
    <p:extLst>
      <p:ext uri="{BB962C8B-B14F-4D97-AF65-F5344CB8AC3E}">
        <p14:creationId xmlns:p14="http://schemas.microsoft.com/office/powerpoint/2010/main" val="547901636"/>
      </p:ext>
    </p:extLst>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http://www.bebekolay.com/wp-content/uploads/2012/05/ara_ogunl_secimi.jpg"/>
          <p:cNvPicPr>
            <a:picLocks noChangeAspect="1" noChangeArrowheads="1"/>
          </p:cNvPicPr>
          <p:nvPr/>
        </p:nvPicPr>
        <p:blipFill rotWithShape="1">
          <a:blip r:embed="rId3">
            <a:extLst>
              <a:ext uri="{28A0092B-C50C-407E-A947-70E740481C1C}">
                <a14:useLocalDpi xmlns:a14="http://schemas.microsoft.com/office/drawing/2010/main" val="0"/>
              </a:ext>
            </a:extLst>
          </a:blip>
          <a:srcRect l="23797" t="714" r="14984" b="-1986"/>
          <a:stretch/>
        </p:blipFill>
        <p:spPr bwMode="auto">
          <a:xfrm>
            <a:off x="5868144" y="3393296"/>
            <a:ext cx="3240000" cy="27000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logo_yatayA4.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2083" y="6237312"/>
            <a:ext cx="1693613" cy="520385"/>
          </a:xfrm>
          <a:prstGeom prst="rect">
            <a:avLst/>
          </a:prstGeom>
        </p:spPr>
      </p:pic>
      <p:cxnSp>
        <p:nvCxnSpPr>
          <p:cNvPr id="7" name="Straight Connector 6"/>
          <p:cNvCxnSpPr/>
          <p:nvPr/>
        </p:nvCxnSpPr>
        <p:spPr>
          <a:xfrm>
            <a:off x="0" y="6093296"/>
            <a:ext cx="9144000" cy="0"/>
          </a:xfrm>
          <a:prstGeom prst="line">
            <a:avLst/>
          </a:prstGeom>
          <a:ln>
            <a:solidFill>
              <a:schemeClr val="bg1">
                <a:lumMod val="75000"/>
              </a:schemeClr>
            </a:solidFill>
          </a:ln>
        </p:spPr>
        <p:style>
          <a:lnRef idx="1">
            <a:schemeClr val="accent3"/>
          </a:lnRef>
          <a:fillRef idx="0">
            <a:schemeClr val="accent3"/>
          </a:fillRef>
          <a:effectRef idx="0">
            <a:schemeClr val="accent3"/>
          </a:effectRef>
          <a:fontRef idx="minor">
            <a:schemeClr val="tx1"/>
          </a:fontRef>
        </p:style>
      </p:cxnSp>
      <p:sp>
        <p:nvSpPr>
          <p:cNvPr id="8" name="TextBox 7"/>
          <p:cNvSpPr txBox="1"/>
          <p:nvPr/>
        </p:nvSpPr>
        <p:spPr>
          <a:xfrm>
            <a:off x="7713166" y="6226967"/>
            <a:ext cx="1301959" cy="416011"/>
          </a:xfrm>
          <a:prstGeom prst="rect">
            <a:avLst/>
          </a:prstGeom>
          <a:noFill/>
        </p:spPr>
        <p:txBody>
          <a:bodyPr wrap="none" rtlCol="0">
            <a:spAutoFit/>
          </a:bodyPr>
          <a:lstStyle/>
          <a:p>
            <a:pPr algn="r">
              <a:lnSpc>
                <a:spcPct val="150000"/>
              </a:lnSpc>
            </a:pPr>
            <a:r>
              <a:rPr lang="tr-TR" sz="1600" b="1" dirty="0" smtClean="0">
                <a:solidFill>
                  <a:srgbClr val="00B3E3"/>
                </a:solidFill>
                <a:latin typeface="Arial" panose="020B0604020202020204" pitchFamily="34" charset="0"/>
                <a:cs typeface="Arial" panose="020B0604020202020204" pitchFamily="34" charset="0"/>
              </a:rPr>
              <a:t>Sayfa 15/32</a:t>
            </a:r>
          </a:p>
        </p:txBody>
      </p:sp>
      <p:sp>
        <p:nvSpPr>
          <p:cNvPr id="9" name="TextBox 8"/>
          <p:cNvSpPr txBox="1">
            <a:spLocks/>
          </p:cNvSpPr>
          <p:nvPr/>
        </p:nvSpPr>
        <p:spPr>
          <a:xfrm>
            <a:off x="251520" y="1556792"/>
            <a:ext cx="7992888" cy="3960440"/>
          </a:xfrm>
          <a:prstGeom prst="rect">
            <a:avLst/>
          </a:prstGeom>
          <a:noFill/>
        </p:spPr>
        <p:txBody>
          <a:bodyPr wrap="square" rtlCol="0">
            <a:noAutofit/>
          </a:bodyPr>
          <a:lstStyle/>
          <a:p>
            <a:pPr>
              <a:lnSpc>
                <a:spcPct val="150000"/>
              </a:lnSpc>
            </a:pPr>
            <a:r>
              <a:rPr lang="tr-TR" sz="2000" dirty="0" smtClean="0">
                <a:solidFill>
                  <a:schemeClr val="tx1">
                    <a:lumMod val="65000"/>
                    <a:lumOff val="35000"/>
                  </a:schemeClr>
                </a:solidFill>
                <a:latin typeface="Arial" panose="020B0604020202020204" pitchFamily="34" charset="0"/>
                <a:cs typeface="Arial" panose="020B0604020202020204" pitchFamily="34" charset="0"/>
              </a:rPr>
              <a:t>Yeni yılda dikkat edilecek noktalardan biri de öğün atlamamaktır. </a:t>
            </a:r>
            <a:r>
              <a:rPr lang="tr-TR" sz="2000" dirty="0">
                <a:solidFill>
                  <a:schemeClr val="tx1">
                    <a:lumMod val="65000"/>
                    <a:lumOff val="35000"/>
                  </a:schemeClr>
                </a:solidFill>
                <a:latin typeface="Arial" panose="020B0604020202020204" pitchFamily="34" charset="0"/>
                <a:cs typeface="Arial" panose="020B0604020202020204" pitchFamily="34" charset="0"/>
              </a:rPr>
              <a:t>A</a:t>
            </a:r>
            <a:r>
              <a:rPr lang="tr-TR" sz="2000" dirty="0" smtClean="0">
                <a:solidFill>
                  <a:schemeClr val="tx1">
                    <a:lumMod val="65000"/>
                    <a:lumOff val="35000"/>
                  </a:schemeClr>
                </a:solidFill>
                <a:latin typeface="Arial" panose="020B0604020202020204" pitchFamily="34" charset="0"/>
                <a:cs typeface="Arial" panose="020B0604020202020204" pitchFamily="34" charset="0"/>
              </a:rPr>
              <a:t>ra öğünler, bizi bir sonraki ana öğüne hazırlar ve </a:t>
            </a:r>
            <a:r>
              <a:rPr lang="tr-TR" sz="2000" dirty="0">
                <a:solidFill>
                  <a:schemeClr val="tx1">
                    <a:lumMod val="65000"/>
                    <a:lumOff val="35000"/>
                  </a:schemeClr>
                </a:solidFill>
                <a:latin typeface="Arial" panose="020B0604020202020204" pitchFamily="34" charset="0"/>
                <a:cs typeface="Arial" panose="020B0604020202020204" pitchFamily="34" charset="0"/>
              </a:rPr>
              <a:t>k</a:t>
            </a:r>
            <a:r>
              <a:rPr lang="tr-TR" sz="2000" dirty="0" smtClean="0">
                <a:solidFill>
                  <a:schemeClr val="tx1">
                    <a:lumMod val="65000"/>
                    <a:lumOff val="35000"/>
                  </a:schemeClr>
                </a:solidFill>
                <a:latin typeface="Arial" panose="020B0604020202020204" pitchFamily="34" charset="0"/>
                <a:cs typeface="Arial" panose="020B0604020202020204" pitchFamily="34" charset="0"/>
              </a:rPr>
              <a:t>an şekerindeki dalgalanmaları önleyerek ana öğünlerdeki aşırı besin tüketimini engeller. 2014’de de 2-3 saatte bir besin tüketerek daha sağlıklı ve fit bir yapıya kavuşabilirsin. </a:t>
            </a:r>
          </a:p>
          <a:p>
            <a:pPr>
              <a:lnSpc>
                <a:spcPct val="150000"/>
              </a:lnSpc>
            </a:pPr>
            <a:r>
              <a:rPr lang="tr-TR" sz="2000" dirty="0" smtClean="0">
                <a:solidFill>
                  <a:schemeClr val="tx1">
                    <a:lumMod val="65000"/>
                    <a:lumOff val="35000"/>
                  </a:schemeClr>
                </a:solidFill>
                <a:latin typeface="Arial" panose="020B0604020202020204" pitchFamily="34" charset="0"/>
                <a:cs typeface="Arial" panose="020B0604020202020204" pitchFamily="34" charset="0"/>
              </a:rPr>
              <a:t>Ara öğün alternatiflerini çeşitlendirerek, sıkıcılıktan </a:t>
            </a:r>
          </a:p>
          <a:p>
            <a:pPr>
              <a:lnSpc>
                <a:spcPct val="150000"/>
              </a:lnSpc>
            </a:pPr>
            <a:r>
              <a:rPr lang="tr-TR" sz="2000" dirty="0" smtClean="0">
                <a:solidFill>
                  <a:schemeClr val="tx1">
                    <a:lumMod val="65000"/>
                    <a:lumOff val="35000"/>
                  </a:schemeClr>
                </a:solidFill>
                <a:latin typeface="Arial" panose="020B0604020202020204" pitchFamily="34" charset="0"/>
                <a:cs typeface="Arial" panose="020B0604020202020204" pitchFamily="34" charset="0"/>
              </a:rPr>
              <a:t>kurtarabilirsin.</a:t>
            </a:r>
          </a:p>
          <a:p>
            <a:pPr>
              <a:lnSpc>
                <a:spcPct val="150000"/>
              </a:lnSpc>
            </a:pPr>
            <a:r>
              <a:rPr lang="tr-TR" sz="2000" dirty="0" smtClean="0">
                <a:solidFill>
                  <a:schemeClr val="tx1">
                    <a:lumMod val="65000"/>
                    <a:lumOff val="35000"/>
                  </a:schemeClr>
                </a:solidFill>
                <a:latin typeface="Arial" panose="020B0604020202020204" pitchFamily="34" charset="0"/>
                <a:cs typeface="Arial" panose="020B0604020202020204" pitchFamily="34" charset="0"/>
              </a:rPr>
              <a:t>Kuru yemişler, kuru meyveler, taze meyve ve </a:t>
            </a:r>
          </a:p>
          <a:p>
            <a:pPr>
              <a:lnSpc>
                <a:spcPct val="150000"/>
              </a:lnSpc>
            </a:pPr>
            <a:r>
              <a:rPr lang="tr-TR" sz="2000" dirty="0" smtClean="0">
                <a:solidFill>
                  <a:schemeClr val="tx1">
                    <a:lumMod val="65000"/>
                    <a:lumOff val="35000"/>
                  </a:schemeClr>
                </a:solidFill>
                <a:latin typeface="Arial" panose="020B0604020202020204" pitchFamily="34" charset="0"/>
                <a:cs typeface="Arial" panose="020B0604020202020204" pitchFamily="34" charset="0"/>
              </a:rPr>
              <a:t>sebzeler, tahıllı bisküviler, süt-ayran-yoğurt gibi protein </a:t>
            </a:r>
          </a:p>
          <a:p>
            <a:pPr>
              <a:lnSpc>
                <a:spcPct val="150000"/>
              </a:lnSpc>
            </a:pPr>
            <a:r>
              <a:rPr lang="tr-TR" sz="2000" dirty="0" smtClean="0">
                <a:solidFill>
                  <a:schemeClr val="tx1">
                    <a:lumMod val="65000"/>
                    <a:lumOff val="35000"/>
                  </a:schemeClr>
                </a:solidFill>
                <a:latin typeface="Arial" panose="020B0604020202020204" pitchFamily="34" charset="0"/>
                <a:cs typeface="Arial" panose="020B0604020202020204" pitchFamily="34" charset="0"/>
              </a:rPr>
              <a:t>Kaynakları, farklı kombinasyonlar ile çeşitlendirilebilir.</a:t>
            </a:r>
          </a:p>
        </p:txBody>
      </p:sp>
      <p:sp>
        <p:nvSpPr>
          <p:cNvPr id="11" name="TextBox 4"/>
          <p:cNvSpPr txBox="1"/>
          <p:nvPr/>
        </p:nvSpPr>
        <p:spPr>
          <a:xfrm>
            <a:off x="323527" y="221769"/>
            <a:ext cx="3413114" cy="2123658"/>
          </a:xfrm>
          <a:prstGeom prst="rect">
            <a:avLst/>
          </a:prstGeom>
          <a:noFill/>
        </p:spPr>
        <p:txBody>
          <a:bodyPr wrap="none" rtlCol="0">
            <a:spAutoFit/>
          </a:bodyPr>
          <a:lstStyle/>
          <a:p>
            <a:pPr>
              <a:lnSpc>
                <a:spcPct val="150000"/>
              </a:lnSpc>
            </a:pPr>
            <a:r>
              <a:rPr lang="tr-TR" sz="3200" b="1" dirty="0" smtClean="0">
                <a:solidFill>
                  <a:srgbClr val="00B0F0"/>
                </a:solidFill>
                <a:latin typeface="+mj-lt"/>
              </a:rPr>
              <a:t>6.  ADIM</a:t>
            </a:r>
          </a:p>
          <a:p>
            <a:pPr>
              <a:lnSpc>
                <a:spcPct val="150000"/>
              </a:lnSpc>
            </a:pPr>
            <a:r>
              <a:rPr lang="tr-TR" sz="2800" b="1" dirty="0" smtClean="0">
                <a:solidFill>
                  <a:srgbClr val="00B0F0"/>
                </a:solidFill>
                <a:cs typeface="Arial" panose="020B0604020202020204" pitchFamily="34" charset="0"/>
              </a:rPr>
              <a:t>Ara öğünlerini atlama</a:t>
            </a:r>
            <a:endParaRPr lang="tr-TR" sz="2800" b="1" dirty="0">
              <a:solidFill>
                <a:srgbClr val="00B0F0"/>
              </a:solidFill>
              <a:cs typeface="Arial" panose="020B0604020202020204" pitchFamily="34" charset="0"/>
            </a:endParaRPr>
          </a:p>
          <a:p>
            <a:pPr>
              <a:lnSpc>
                <a:spcPct val="150000"/>
              </a:lnSpc>
            </a:pPr>
            <a:endParaRPr lang="tr-TR" sz="2800" b="1" dirty="0" smtClean="0">
              <a:solidFill>
                <a:srgbClr val="00B0F0"/>
              </a:solidFill>
              <a:latin typeface="+mj-lt"/>
            </a:endParaRPr>
          </a:p>
        </p:txBody>
      </p:sp>
    </p:spTree>
    <p:extLst>
      <p:ext uri="{BB962C8B-B14F-4D97-AF65-F5344CB8AC3E}">
        <p14:creationId xmlns:p14="http://schemas.microsoft.com/office/powerpoint/2010/main" val="5666970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3500" y="1231900"/>
            <a:ext cx="184666" cy="369332"/>
          </a:xfrm>
          <a:prstGeom prst="rect">
            <a:avLst/>
          </a:prstGeom>
          <a:noFill/>
        </p:spPr>
        <p:txBody>
          <a:bodyPr wrap="none" rtlCol="0">
            <a:spAutoFit/>
          </a:bodyPr>
          <a:lstStyle/>
          <a:p>
            <a:endParaRPr lang="en-US" dirty="0"/>
          </a:p>
        </p:txBody>
      </p:sp>
      <p:sp>
        <p:nvSpPr>
          <p:cNvPr id="10" name="Rectangle 9"/>
          <p:cNvSpPr/>
          <p:nvPr/>
        </p:nvSpPr>
        <p:spPr>
          <a:xfrm>
            <a:off x="0" y="2276872"/>
            <a:ext cx="9144000" cy="2026003"/>
          </a:xfrm>
          <a:prstGeom prst="rect">
            <a:avLst/>
          </a:prstGeom>
          <a:solidFill>
            <a:srgbClr val="00B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TextBox 2"/>
          <p:cNvSpPr txBox="1"/>
          <p:nvPr/>
        </p:nvSpPr>
        <p:spPr>
          <a:xfrm>
            <a:off x="107504" y="2302738"/>
            <a:ext cx="5760640" cy="1384995"/>
          </a:xfrm>
          <a:prstGeom prst="rect">
            <a:avLst/>
          </a:prstGeom>
          <a:noFill/>
        </p:spPr>
        <p:txBody>
          <a:bodyPr wrap="square" rtlCol="0">
            <a:spAutoFit/>
          </a:bodyPr>
          <a:lstStyle/>
          <a:p>
            <a:r>
              <a:rPr lang="tr-TR" sz="4800" b="1" dirty="0" smtClean="0">
                <a:solidFill>
                  <a:schemeClr val="bg1"/>
                </a:solidFill>
                <a:latin typeface="+mj-lt"/>
                <a:cs typeface="Arial" panose="020B0604020202020204" pitchFamily="34" charset="0"/>
              </a:rPr>
              <a:t>ADIM-7</a:t>
            </a:r>
          </a:p>
          <a:p>
            <a:r>
              <a:rPr lang="tr-TR" sz="3600" b="1" dirty="0" smtClean="0">
                <a:solidFill>
                  <a:schemeClr val="bg1"/>
                </a:solidFill>
                <a:latin typeface="+mj-lt"/>
                <a:cs typeface="Arial" panose="020B0604020202020204" pitchFamily="34" charset="0"/>
              </a:rPr>
              <a:t>İçeceklerine </a:t>
            </a:r>
            <a:r>
              <a:rPr lang="tr-TR" sz="3600" b="1" dirty="0">
                <a:solidFill>
                  <a:schemeClr val="bg1"/>
                </a:solidFill>
                <a:latin typeface="+mj-lt"/>
                <a:cs typeface="Arial" panose="020B0604020202020204" pitchFamily="34" charset="0"/>
              </a:rPr>
              <a:t>şeker ilave </a:t>
            </a:r>
            <a:r>
              <a:rPr lang="tr-TR" sz="3600" b="1" dirty="0" smtClean="0">
                <a:solidFill>
                  <a:schemeClr val="bg1"/>
                </a:solidFill>
                <a:latin typeface="+mj-lt"/>
                <a:cs typeface="Arial" panose="020B0604020202020204" pitchFamily="34" charset="0"/>
              </a:rPr>
              <a:t>etme</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15075" y="2276872"/>
            <a:ext cx="2828925" cy="1990725"/>
          </a:xfrm>
          <a:prstGeom prst="rect">
            <a:avLst/>
          </a:prstGeom>
        </p:spPr>
      </p:pic>
    </p:spTree>
    <p:extLst>
      <p:ext uri="{BB962C8B-B14F-4D97-AF65-F5344CB8AC3E}">
        <p14:creationId xmlns:p14="http://schemas.microsoft.com/office/powerpoint/2010/main" val="547901636"/>
      </p:ext>
    </p:extLst>
  </p:cSld>
  <p:clrMapOvr>
    <a:masterClrMapping/>
  </p:clrMapOvr>
  <p:transition spd="slow">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http://4.bp.blogspot.com/-RTO1DP45Irk/T-iPs5xwaLI/AAAAAAAAAe0/6pWJuj3ZKXg/s1600/sugar-410x29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64683" y="3331045"/>
            <a:ext cx="3905250" cy="2762251"/>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23527" y="221769"/>
            <a:ext cx="4492127" cy="1477328"/>
          </a:xfrm>
          <a:prstGeom prst="rect">
            <a:avLst/>
          </a:prstGeom>
          <a:noFill/>
        </p:spPr>
        <p:txBody>
          <a:bodyPr wrap="none" rtlCol="0">
            <a:spAutoFit/>
          </a:bodyPr>
          <a:lstStyle/>
          <a:p>
            <a:pPr>
              <a:lnSpc>
                <a:spcPct val="150000"/>
              </a:lnSpc>
            </a:pPr>
            <a:r>
              <a:rPr lang="tr-TR" sz="3200" b="1" dirty="0">
                <a:solidFill>
                  <a:srgbClr val="00B0F0"/>
                </a:solidFill>
                <a:latin typeface="+mj-lt"/>
              </a:rPr>
              <a:t>7</a:t>
            </a:r>
            <a:r>
              <a:rPr lang="tr-TR" sz="3200" b="1" dirty="0" smtClean="0">
                <a:solidFill>
                  <a:srgbClr val="00B0F0"/>
                </a:solidFill>
                <a:latin typeface="+mj-lt"/>
              </a:rPr>
              <a:t>.  ADIM</a:t>
            </a:r>
          </a:p>
          <a:p>
            <a:pPr>
              <a:lnSpc>
                <a:spcPct val="150000"/>
              </a:lnSpc>
            </a:pPr>
            <a:r>
              <a:rPr lang="tr-TR" sz="2800" b="1" dirty="0" smtClean="0">
                <a:solidFill>
                  <a:srgbClr val="00B0F0"/>
                </a:solidFill>
                <a:cs typeface="Arial" panose="020B0604020202020204" pitchFamily="34" charset="0"/>
              </a:rPr>
              <a:t>İçeceklerine </a:t>
            </a:r>
            <a:r>
              <a:rPr lang="tr-TR" sz="2800" b="1" dirty="0">
                <a:solidFill>
                  <a:srgbClr val="00B0F0"/>
                </a:solidFill>
                <a:cs typeface="Arial" panose="020B0604020202020204" pitchFamily="34" charset="0"/>
              </a:rPr>
              <a:t>şeker ilave </a:t>
            </a:r>
            <a:r>
              <a:rPr lang="tr-TR" sz="2800" b="1" dirty="0" smtClean="0">
                <a:solidFill>
                  <a:srgbClr val="00B0F0"/>
                </a:solidFill>
                <a:cs typeface="Arial" panose="020B0604020202020204" pitchFamily="34" charset="0"/>
              </a:rPr>
              <a:t>etme</a:t>
            </a:r>
            <a:endParaRPr lang="tr-TR" sz="2800" b="1" dirty="0" smtClean="0">
              <a:solidFill>
                <a:srgbClr val="00B0F0"/>
              </a:solidFill>
              <a:latin typeface="+mj-lt"/>
            </a:endParaRPr>
          </a:p>
        </p:txBody>
      </p:sp>
      <p:pic>
        <p:nvPicPr>
          <p:cNvPr id="6" name="Picture 5" descr="logo_yatayA4.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2083" y="6237312"/>
            <a:ext cx="1693613" cy="520385"/>
          </a:xfrm>
          <a:prstGeom prst="rect">
            <a:avLst/>
          </a:prstGeom>
        </p:spPr>
      </p:pic>
      <p:cxnSp>
        <p:nvCxnSpPr>
          <p:cNvPr id="7" name="Straight Connector 6"/>
          <p:cNvCxnSpPr/>
          <p:nvPr/>
        </p:nvCxnSpPr>
        <p:spPr>
          <a:xfrm>
            <a:off x="0" y="6093296"/>
            <a:ext cx="9144000" cy="0"/>
          </a:xfrm>
          <a:prstGeom prst="line">
            <a:avLst/>
          </a:prstGeom>
          <a:ln>
            <a:solidFill>
              <a:schemeClr val="bg1">
                <a:lumMod val="75000"/>
              </a:schemeClr>
            </a:solidFill>
          </a:ln>
        </p:spPr>
        <p:style>
          <a:lnRef idx="1">
            <a:schemeClr val="accent3"/>
          </a:lnRef>
          <a:fillRef idx="0">
            <a:schemeClr val="accent3"/>
          </a:fillRef>
          <a:effectRef idx="0">
            <a:schemeClr val="accent3"/>
          </a:effectRef>
          <a:fontRef idx="minor">
            <a:schemeClr val="tx1"/>
          </a:fontRef>
        </p:style>
      </p:cxnSp>
      <p:sp>
        <p:nvSpPr>
          <p:cNvPr id="8" name="TextBox 7"/>
          <p:cNvSpPr txBox="1"/>
          <p:nvPr/>
        </p:nvSpPr>
        <p:spPr>
          <a:xfrm>
            <a:off x="7713166" y="6226967"/>
            <a:ext cx="1301959" cy="416011"/>
          </a:xfrm>
          <a:prstGeom prst="rect">
            <a:avLst/>
          </a:prstGeom>
          <a:noFill/>
        </p:spPr>
        <p:txBody>
          <a:bodyPr wrap="none" rtlCol="0">
            <a:spAutoFit/>
          </a:bodyPr>
          <a:lstStyle/>
          <a:p>
            <a:pPr algn="r">
              <a:lnSpc>
                <a:spcPct val="150000"/>
              </a:lnSpc>
            </a:pPr>
            <a:r>
              <a:rPr lang="tr-TR" sz="1600" b="1" dirty="0" smtClean="0">
                <a:solidFill>
                  <a:srgbClr val="00B3E3"/>
                </a:solidFill>
                <a:latin typeface="Arial" panose="020B0604020202020204" pitchFamily="34" charset="0"/>
                <a:cs typeface="Arial" panose="020B0604020202020204" pitchFamily="34" charset="0"/>
              </a:rPr>
              <a:t>Sayfa 17/32</a:t>
            </a:r>
          </a:p>
        </p:txBody>
      </p:sp>
      <p:sp>
        <p:nvSpPr>
          <p:cNvPr id="9" name="TextBox 8"/>
          <p:cNvSpPr txBox="1">
            <a:spLocks/>
          </p:cNvSpPr>
          <p:nvPr/>
        </p:nvSpPr>
        <p:spPr>
          <a:xfrm>
            <a:off x="290052" y="1556792"/>
            <a:ext cx="7992888" cy="3960440"/>
          </a:xfrm>
          <a:prstGeom prst="rect">
            <a:avLst/>
          </a:prstGeom>
          <a:noFill/>
        </p:spPr>
        <p:txBody>
          <a:bodyPr wrap="square" rtlCol="0">
            <a:noAutofit/>
          </a:bodyPr>
          <a:lstStyle/>
          <a:p>
            <a:pPr>
              <a:lnSpc>
                <a:spcPct val="150000"/>
              </a:lnSpc>
            </a:pPr>
            <a:r>
              <a:rPr lang="tr-TR" sz="2000" dirty="0" smtClean="0">
                <a:solidFill>
                  <a:schemeClr val="tx1">
                    <a:lumMod val="65000"/>
                    <a:lumOff val="35000"/>
                  </a:schemeClr>
                </a:solidFill>
                <a:latin typeface="Arial" panose="020B0604020202020204" pitchFamily="34" charset="0"/>
                <a:cs typeface="Arial" panose="020B0604020202020204" pitchFamily="34" charset="0"/>
              </a:rPr>
              <a:t>Birçoğumuz </a:t>
            </a:r>
            <a:r>
              <a:rPr lang="tr-TR" sz="2000" dirty="0">
                <a:solidFill>
                  <a:schemeClr val="tx1">
                    <a:lumMod val="65000"/>
                    <a:lumOff val="35000"/>
                  </a:schemeClr>
                </a:solidFill>
                <a:latin typeface="Arial" panose="020B0604020202020204" pitchFamily="34" charset="0"/>
                <a:cs typeface="Arial" panose="020B0604020202020204" pitchFamily="34" charset="0"/>
              </a:rPr>
              <a:t>çay</a:t>
            </a:r>
            <a:r>
              <a:rPr lang="tr-TR" sz="2000" dirty="0" smtClean="0">
                <a:solidFill>
                  <a:schemeClr val="tx1">
                    <a:lumMod val="65000"/>
                    <a:lumOff val="35000"/>
                  </a:schemeClr>
                </a:solidFill>
                <a:latin typeface="Arial" panose="020B0604020202020204" pitchFamily="34" charset="0"/>
                <a:cs typeface="Arial" panose="020B0604020202020204" pitchFamily="34" charset="0"/>
              </a:rPr>
              <a:t>, kahve, bitki çayı gibi sıcak içecekleri şekerli tüketiriz. </a:t>
            </a:r>
            <a:r>
              <a:rPr lang="tr-TR" sz="2000" dirty="0">
                <a:solidFill>
                  <a:schemeClr val="tx1">
                    <a:lumMod val="65000"/>
                    <a:lumOff val="35000"/>
                  </a:schemeClr>
                </a:solidFill>
                <a:latin typeface="Arial" panose="020B0604020202020204" pitchFamily="34" charset="0"/>
                <a:cs typeface="Arial" panose="020B0604020202020204" pitchFamily="34" charset="0"/>
              </a:rPr>
              <a:t>G</a:t>
            </a:r>
            <a:r>
              <a:rPr lang="tr-TR" sz="2000" dirty="0" smtClean="0">
                <a:solidFill>
                  <a:schemeClr val="tx1">
                    <a:lumMod val="65000"/>
                    <a:lumOff val="35000"/>
                  </a:schemeClr>
                </a:solidFill>
                <a:latin typeface="Arial" panose="020B0604020202020204" pitchFamily="34" charset="0"/>
                <a:cs typeface="Arial" panose="020B0604020202020204" pitchFamily="34" charset="0"/>
              </a:rPr>
              <a:t>ünde 4-5 fincan veya daha fazla çay - kahve tüketildiği</a:t>
            </a:r>
            <a:r>
              <a:rPr lang="tr-TR" sz="2000" dirty="0">
                <a:solidFill>
                  <a:schemeClr val="tx1">
                    <a:lumMod val="65000"/>
                    <a:lumOff val="35000"/>
                  </a:schemeClr>
                </a:solidFill>
                <a:latin typeface="Arial" panose="020B0604020202020204" pitchFamily="34" charset="0"/>
                <a:cs typeface="Arial" panose="020B0604020202020204" pitchFamily="34" charset="0"/>
              </a:rPr>
              <a:t> </a:t>
            </a:r>
            <a:r>
              <a:rPr lang="tr-TR" sz="2000" dirty="0" smtClean="0">
                <a:solidFill>
                  <a:schemeClr val="tx1">
                    <a:lumMod val="65000"/>
                    <a:lumOff val="35000"/>
                  </a:schemeClr>
                </a:solidFill>
                <a:latin typeface="Arial" panose="020B0604020202020204" pitchFamily="34" charset="0"/>
                <a:cs typeface="Arial" panose="020B0604020202020204" pitchFamily="34" charset="0"/>
              </a:rPr>
              <a:t>düşünülürse, her seferinde atılan birkaç kaşık toz veya birkaç küp şeker, gün içerisinde </a:t>
            </a:r>
          </a:p>
          <a:p>
            <a:pPr>
              <a:lnSpc>
                <a:spcPct val="150000"/>
              </a:lnSpc>
            </a:pPr>
            <a:r>
              <a:rPr lang="tr-TR" sz="2000" dirty="0" smtClean="0">
                <a:solidFill>
                  <a:schemeClr val="tx1">
                    <a:lumMod val="65000"/>
                    <a:lumOff val="35000"/>
                  </a:schemeClr>
                </a:solidFill>
                <a:latin typeface="Arial" panose="020B0604020202020204" pitchFamily="34" charset="0"/>
                <a:cs typeface="Arial" panose="020B0604020202020204" pitchFamily="34" charset="0"/>
              </a:rPr>
              <a:t>fazladan ve gereksiz kalori alımına neden olacaktır.</a:t>
            </a:r>
          </a:p>
          <a:p>
            <a:pPr>
              <a:lnSpc>
                <a:spcPct val="150000"/>
              </a:lnSpc>
            </a:pPr>
            <a:r>
              <a:rPr lang="tr-TR" sz="2000" dirty="0" smtClean="0">
                <a:solidFill>
                  <a:schemeClr val="tx1">
                    <a:lumMod val="65000"/>
                    <a:lumOff val="35000"/>
                  </a:schemeClr>
                </a:solidFill>
                <a:latin typeface="Arial" panose="020B0604020202020204" pitchFamily="34" charset="0"/>
                <a:cs typeface="Arial" panose="020B0604020202020204" pitchFamily="34" charset="0"/>
              </a:rPr>
              <a:t>Bunun yanı sıra, basit şekerin kan şekeri </a:t>
            </a:r>
          </a:p>
          <a:p>
            <a:pPr>
              <a:lnSpc>
                <a:spcPct val="150000"/>
              </a:lnSpc>
            </a:pPr>
            <a:r>
              <a:rPr lang="tr-TR" sz="2000" dirty="0" smtClean="0">
                <a:solidFill>
                  <a:schemeClr val="tx1">
                    <a:lumMod val="65000"/>
                    <a:lumOff val="35000"/>
                  </a:schemeClr>
                </a:solidFill>
                <a:latin typeface="Arial" panose="020B0604020202020204" pitchFamily="34" charset="0"/>
                <a:cs typeface="Arial" panose="020B0604020202020204" pitchFamily="34" charset="0"/>
              </a:rPr>
              <a:t>üzerindeki etkisi, daha çabuk </a:t>
            </a:r>
          </a:p>
          <a:p>
            <a:pPr>
              <a:lnSpc>
                <a:spcPct val="150000"/>
              </a:lnSpc>
            </a:pPr>
            <a:r>
              <a:rPr lang="tr-TR" sz="2000" dirty="0" smtClean="0">
                <a:solidFill>
                  <a:schemeClr val="tx1">
                    <a:lumMod val="65000"/>
                    <a:lumOff val="35000"/>
                  </a:schemeClr>
                </a:solidFill>
                <a:latin typeface="Arial" panose="020B0604020202020204" pitchFamily="34" charset="0"/>
                <a:cs typeface="Arial" panose="020B0604020202020204" pitchFamily="34" charset="0"/>
              </a:rPr>
              <a:t>acıkmana ve daha çok besin tüketmene </a:t>
            </a:r>
          </a:p>
          <a:p>
            <a:pPr>
              <a:lnSpc>
                <a:spcPct val="150000"/>
              </a:lnSpc>
            </a:pPr>
            <a:r>
              <a:rPr lang="tr-TR" sz="2000" dirty="0" smtClean="0">
                <a:solidFill>
                  <a:schemeClr val="tx1">
                    <a:lumMod val="65000"/>
                    <a:lumOff val="35000"/>
                  </a:schemeClr>
                </a:solidFill>
                <a:latin typeface="Arial" panose="020B0604020202020204" pitchFamily="34" charset="0"/>
                <a:cs typeface="Arial" panose="020B0604020202020204" pitchFamily="34" charset="0"/>
              </a:rPr>
              <a:t>sebep olacaktır. Yeni yıla basit şekerleri </a:t>
            </a:r>
          </a:p>
          <a:p>
            <a:pPr>
              <a:lnSpc>
                <a:spcPct val="150000"/>
              </a:lnSpc>
            </a:pPr>
            <a:r>
              <a:rPr lang="tr-TR" sz="2000" dirty="0" smtClean="0">
                <a:solidFill>
                  <a:schemeClr val="tx1">
                    <a:lumMod val="65000"/>
                    <a:lumOff val="35000"/>
                  </a:schemeClr>
                </a:solidFill>
                <a:latin typeface="Arial" panose="020B0604020202020204" pitchFamily="34" charset="0"/>
                <a:cs typeface="Arial" panose="020B0604020202020204" pitchFamily="34" charset="0"/>
              </a:rPr>
              <a:t>hayatından uzaklaştırarak girebilirsin.</a:t>
            </a:r>
          </a:p>
        </p:txBody>
      </p:sp>
    </p:spTree>
    <p:extLst>
      <p:ext uri="{BB962C8B-B14F-4D97-AF65-F5344CB8AC3E}">
        <p14:creationId xmlns:p14="http://schemas.microsoft.com/office/powerpoint/2010/main" val="5666970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3500" y="1231900"/>
            <a:ext cx="184666" cy="369332"/>
          </a:xfrm>
          <a:prstGeom prst="rect">
            <a:avLst/>
          </a:prstGeom>
          <a:noFill/>
        </p:spPr>
        <p:txBody>
          <a:bodyPr wrap="none" rtlCol="0">
            <a:spAutoFit/>
          </a:bodyPr>
          <a:lstStyle/>
          <a:p>
            <a:endParaRPr lang="en-US" dirty="0"/>
          </a:p>
        </p:txBody>
      </p:sp>
      <p:sp>
        <p:nvSpPr>
          <p:cNvPr id="10" name="Rectangle 9"/>
          <p:cNvSpPr/>
          <p:nvPr/>
        </p:nvSpPr>
        <p:spPr>
          <a:xfrm>
            <a:off x="0" y="2276872"/>
            <a:ext cx="9144000" cy="2026003"/>
          </a:xfrm>
          <a:prstGeom prst="rect">
            <a:avLst/>
          </a:prstGeom>
          <a:solidFill>
            <a:srgbClr val="00B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TextBox 2"/>
          <p:cNvSpPr txBox="1"/>
          <p:nvPr/>
        </p:nvSpPr>
        <p:spPr>
          <a:xfrm>
            <a:off x="107504" y="2302738"/>
            <a:ext cx="5760640" cy="1938992"/>
          </a:xfrm>
          <a:prstGeom prst="rect">
            <a:avLst/>
          </a:prstGeom>
          <a:noFill/>
        </p:spPr>
        <p:txBody>
          <a:bodyPr wrap="square" rtlCol="0">
            <a:spAutoFit/>
          </a:bodyPr>
          <a:lstStyle/>
          <a:p>
            <a:r>
              <a:rPr lang="tr-TR" sz="4800" b="1" dirty="0" smtClean="0">
                <a:solidFill>
                  <a:schemeClr val="bg1"/>
                </a:solidFill>
                <a:latin typeface="+mj-lt"/>
                <a:cs typeface="Arial" panose="020B0604020202020204" pitchFamily="34" charset="0"/>
              </a:rPr>
              <a:t>ADIM-8</a:t>
            </a:r>
          </a:p>
          <a:p>
            <a:r>
              <a:rPr lang="tr-TR" sz="3600" b="1" dirty="0" smtClean="0">
                <a:solidFill>
                  <a:schemeClr val="bg1"/>
                </a:solidFill>
                <a:latin typeface="+mj-lt"/>
                <a:cs typeface="Arial" panose="020B0604020202020204" pitchFamily="34" charset="0"/>
              </a:rPr>
              <a:t>Kahveni kremasız ve </a:t>
            </a:r>
            <a:r>
              <a:rPr lang="tr-TR" sz="3600" b="1" dirty="0" err="1">
                <a:solidFill>
                  <a:schemeClr val="bg1"/>
                </a:solidFill>
                <a:cs typeface="Arial" panose="020B0604020202020204" pitchFamily="34" charset="0"/>
              </a:rPr>
              <a:t>light</a:t>
            </a:r>
            <a:r>
              <a:rPr lang="tr-TR" sz="3600" b="1" dirty="0">
                <a:solidFill>
                  <a:schemeClr val="bg1"/>
                </a:solidFill>
                <a:cs typeface="Arial" panose="020B0604020202020204" pitchFamily="34" charset="0"/>
              </a:rPr>
              <a:t> süt ile</a:t>
            </a:r>
            <a:r>
              <a:rPr lang="tr-TR" sz="3600" b="1" dirty="0" smtClean="0">
                <a:solidFill>
                  <a:schemeClr val="bg1"/>
                </a:solidFill>
                <a:latin typeface="+mj-lt"/>
                <a:cs typeface="Arial" panose="020B0604020202020204" pitchFamily="34" charset="0"/>
              </a:rPr>
              <a:t> iste</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15075" y="2276872"/>
            <a:ext cx="2828925" cy="1990725"/>
          </a:xfrm>
          <a:prstGeom prst="rect">
            <a:avLst/>
          </a:prstGeom>
        </p:spPr>
      </p:pic>
    </p:spTree>
    <p:extLst>
      <p:ext uri="{BB962C8B-B14F-4D97-AF65-F5344CB8AC3E}">
        <p14:creationId xmlns:p14="http://schemas.microsoft.com/office/powerpoint/2010/main" val="900748395"/>
      </p:ext>
    </p:extLst>
  </p:cSld>
  <p:clrMapOvr>
    <a:masterClrMapping/>
  </p:clrMapOvr>
  <p:transition spd="slow">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www.pxleyes.com/images/contests/best-stock/fullsize/Coffe-4d82fd67c932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2700" y="3678108"/>
            <a:ext cx="3072425" cy="23043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23527" y="221769"/>
            <a:ext cx="5537093" cy="1477328"/>
          </a:xfrm>
          <a:prstGeom prst="rect">
            <a:avLst/>
          </a:prstGeom>
          <a:noFill/>
        </p:spPr>
        <p:txBody>
          <a:bodyPr wrap="none" rtlCol="0">
            <a:spAutoFit/>
          </a:bodyPr>
          <a:lstStyle/>
          <a:p>
            <a:pPr>
              <a:lnSpc>
                <a:spcPct val="150000"/>
              </a:lnSpc>
            </a:pPr>
            <a:r>
              <a:rPr lang="tr-TR" sz="3200" b="1" dirty="0" smtClean="0">
                <a:solidFill>
                  <a:srgbClr val="00B0F0"/>
                </a:solidFill>
                <a:latin typeface="+mj-lt"/>
              </a:rPr>
              <a:t>8.  ADIM</a:t>
            </a:r>
          </a:p>
          <a:p>
            <a:pPr>
              <a:lnSpc>
                <a:spcPct val="150000"/>
              </a:lnSpc>
            </a:pPr>
            <a:r>
              <a:rPr lang="tr-TR" sz="2800" b="1" dirty="0" smtClean="0">
                <a:solidFill>
                  <a:srgbClr val="00B0F0"/>
                </a:solidFill>
                <a:cs typeface="Arial" panose="020B0604020202020204" pitchFamily="34" charset="0"/>
              </a:rPr>
              <a:t>Kahveni </a:t>
            </a:r>
            <a:r>
              <a:rPr lang="tr-TR" sz="2800" b="1" dirty="0">
                <a:solidFill>
                  <a:srgbClr val="00B0F0"/>
                </a:solidFill>
                <a:cs typeface="Arial" panose="020B0604020202020204" pitchFamily="34" charset="0"/>
              </a:rPr>
              <a:t>kremasız ve </a:t>
            </a:r>
            <a:r>
              <a:rPr lang="tr-TR" sz="2800" b="1" dirty="0" err="1">
                <a:solidFill>
                  <a:srgbClr val="00B0F0"/>
                </a:solidFill>
                <a:cs typeface="Arial" panose="020B0604020202020204" pitchFamily="34" charset="0"/>
              </a:rPr>
              <a:t>light</a:t>
            </a:r>
            <a:r>
              <a:rPr lang="tr-TR" sz="2800" b="1" dirty="0">
                <a:solidFill>
                  <a:srgbClr val="00B0F0"/>
                </a:solidFill>
                <a:cs typeface="Arial" panose="020B0604020202020204" pitchFamily="34" charset="0"/>
              </a:rPr>
              <a:t> süt ile </a:t>
            </a:r>
            <a:r>
              <a:rPr lang="tr-TR" sz="2800" b="1" dirty="0" smtClean="0">
                <a:solidFill>
                  <a:srgbClr val="00B0F0"/>
                </a:solidFill>
                <a:cs typeface="Arial" panose="020B0604020202020204" pitchFamily="34" charset="0"/>
              </a:rPr>
              <a:t>iste</a:t>
            </a:r>
            <a:endParaRPr lang="tr-TR" sz="2800" b="1" dirty="0" smtClean="0">
              <a:solidFill>
                <a:srgbClr val="00B0F0"/>
              </a:solidFill>
              <a:latin typeface="+mj-lt"/>
            </a:endParaRPr>
          </a:p>
        </p:txBody>
      </p:sp>
      <p:pic>
        <p:nvPicPr>
          <p:cNvPr id="6" name="Picture 5" descr="logo_yatayA4.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2083" y="6237312"/>
            <a:ext cx="1693613" cy="520385"/>
          </a:xfrm>
          <a:prstGeom prst="rect">
            <a:avLst/>
          </a:prstGeom>
        </p:spPr>
      </p:pic>
      <p:cxnSp>
        <p:nvCxnSpPr>
          <p:cNvPr id="7" name="Straight Connector 6"/>
          <p:cNvCxnSpPr/>
          <p:nvPr/>
        </p:nvCxnSpPr>
        <p:spPr>
          <a:xfrm>
            <a:off x="0" y="6093296"/>
            <a:ext cx="9144000" cy="0"/>
          </a:xfrm>
          <a:prstGeom prst="line">
            <a:avLst/>
          </a:prstGeom>
          <a:ln>
            <a:solidFill>
              <a:schemeClr val="bg1">
                <a:lumMod val="75000"/>
              </a:schemeClr>
            </a:solidFill>
          </a:ln>
        </p:spPr>
        <p:style>
          <a:lnRef idx="1">
            <a:schemeClr val="accent3"/>
          </a:lnRef>
          <a:fillRef idx="0">
            <a:schemeClr val="accent3"/>
          </a:fillRef>
          <a:effectRef idx="0">
            <a:schemeClr val="accent3"/>
          </a:effectRef>
          <a:fontRef idx="minor">
            <a:schemeClr val="tx1"/>
          </a:fontRef>
        </p:style>
      </p:cxnSp>
      <p:sp>
        <p:nvSpPr>
          <p:cNvPr id="8" name="TextBox 7"/>
          <p:cNvSpPr txBox="1"/>
          <p:nvPr/>
        </p:nvSpPr>
        <p:spPr>
          <a:xfrm>
            <a:off x="7713166" y="6226967"/>
            <a:ext cx="1301959" cy="416011"/>
          </a:xfrm>
          <a:prstGeom prst="rect">
            <a:avLst/>
          </a:prstGeom>
          <a:noFill/>
        </p:spPr>
        <p:txBody>
          <a:bodyPr wrap="none" rtlCol="0">
            <a:spAutoFit/>
          </a:bodyPr>
          <a:lstStyle/>
          <a:p>
            <a:pPr algn="r">
              <a:lnSpc>
                <a:spcPct val="150000"/>
              </a:lnSpc>
            </a:pPr>
            <a:r>
              <a:rPr lang="tr-TR" sz="1600" b="1" dirty="0" smtClean="0">
                <a:solidFill>
                  <a:srgbClr val="00B3E3"/>
                </a:solidFill>
                <a:latin typeface="Arial" panose="020B0604020202020204" pitchFamily="34" charset="0"/>
                <a:cs typeface="Arial" panose="020B0604020202020204" pitchFamily="34" charset="0"/>
              </a:rPr>
              <a:t>Sayfa 19/32</a:t>
            </a:r>
          </a:p>
        </p:txBody>
      </p:sp>
      <p:sp>
        <p:nvSpPr>
          <p:cNvPr id="9" name="TextBox 8"/>
          <p:cNvSpPr txBox="1">
            <a:spLocks/>
          </p:cNvSpPr>
          <p:nvPr/>
        </p:nvSpPr>
        <p:spPr>
          <a:xfrm>
            <a:off x="323528" y="1700808"/>
            <a:ext cx="6048672" cy="3960440"/>
          </a:xfrm>
          <a:prstGeom prst="rect">
            <a:avLst/>
          </a:prstGeom>
          <a:noFill/>
        </p:spPr>
        <p:txBody>
          <a:bodyPr wrap="square" rtlCol="0">
            <a:noAutofit/>
          </a:bodyPr>
          <a:lstStyle/>
          <a:p>
            <a:pPr>
              <a:lnSpc>
                <a:spcPct val="150000"/>
              </a:lnSpc>
            </a:pPr>
            <a:r>
              <a:rPr lang="tr-TR" sz="2000" dirty="0">
                <a:solidFill>
                  <a:schemeClr val="tx1">
                    <a:lumMod val="65000"/>
                    <a:lumOff val="35000"/>
                  </a:schemeClr>
                </a:solidFill>
                <a:latin typeface="Arial" panose="020B0604020202020204" pitchFamily="34" charset="0"/>
                <a:cs typeface="Arial" panose="020B0604020202020204" pitchFamily="34" charset="0"/>
              </a:rPr>
              <a:t>N</a:t>
            </a:r>
            <a:r>
              <a:rPr lang="tr-TR" sz="2000" dirty="0" smtClean="0">
                <a:solidFill>
                  <a:schemeClr val="tx1">
                    <a:lumMod val="65000"/>
                    <a:lumOff val="35000"/>
                  </a:schemeClr>
                </a:solidFill>
                <a:latin typeface="Arial" panose="020B0604020202020204" pitchFamily="34" charset="0"/>
                <a:cs typeface="Arial" panose="020B0604020202020204" pitchFamily="34" charset="0"/>
              </a:rPr>
              <a:t>eredeyse her köşe başında açılan kahve dükkanları, kahve tüketme alışkanlığı kazanılmasına ve kahvenin birçok kişi için çayın yerini almasına sebep oldu. Gün içerisinde tüketilen birkaç fincan kahve, içerisindeki krema ve sütten dolayı yüksek miktarda kalori alımına yol açar. Kahveni </a:t>
            </a:r>
            <a:r>
              <a:rPr lang="tr-TR" sz="2000" dirty="0" err="1" smtClean="0">
                <a:solidFill>
                  <a:schemeClr val="tx1">
                    <a:lumMod val="65000"/>
                    <a:lumOff val="35000"/>
                  </a:schemeClr>
                </a:solidFill>
                <a:latin typeface="Arial" panose="020B0604020202020204" pitchFamily="34" charset="0"/>
                <a:cs typeface="Arial" panose="020B0604020202020204" pitchFamily="34" charset="0"/>
              </a:rPr>
              <a:t>light</a:t>
            </a:r>
            <a:r>
              <a:rPr lang="tr-TR" sz="2000" dirty="0" smtClean="0">
                <a:solidFill>
                  <a:schemeClr val="tx1">
                    <a:lumMod val="65000"/>
                    <a:lumOff val="35000"/>
                  </a:schemeClr>
                </a:solidFill>
                <a:latin typeface="Arial" panose="020B0604020202020204" pitchFamily="34" charset="0"/>
                <a:cs typeface="Arial" panose="020B0604020202020204" pitchFamily="34" charset="0"/>
              </a:rPr>
              <a:t> süt ve kremasız isteyerek kalori alımını azaltabilirsin.</a:t>
            </a:r>
          </a:p>
        </p:txBody>
      </p:sp>
    </p:spTree>
    <p:extLst>
      <p:ext uri="{BB962C8B-B14F-4D97-AF65-F5344CB8AC3E}">
        <p14:creationId xmlns:p14="http://schemas.microsoft.com/office/powerpoint/2010/main" val="29141593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ogo_yatayA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083" y="6237312"/>
            <a:ext cx="1693613" cy="520385"/>
          </a:xfrm>
          <a:prstGeom prst="rect">
            <a:avLst/>
          </a:prstGeom>
        </p:spPr>
      </p:pic>
      <p:cxnSp>
        <p:nvCxnSpPr>
          <p:cNvPr id="7" name="Straight Connector 6"/>
          <p:cNvCxnSpPr/>
          <p:nvPr/>
        </p:nvCxnSpPr>
        <p:spPr>
          <a:xfrm>
            <a:off x="0" y="6093296"/>
            <a:ext cx="9144000" cy="0"/>
          </a:xfrm>
          <a:prstGeom prst="line">
            <a:avLst/>
          </a:prstGeom>
          <a:ln>
            <a:solidFill>
              <a:schemeClr val="bg1">
                <a:lumMod val="75000"/>
              </a:schemeClr>
            </a:solidFill>
          </a:ln>
        </p:spPr>
        <p:style>
          <a:lnRef idx="1">
            <a:schemeClr val="accent3"/>
          </a:lnRef>
          <a:fillRef idx="0">
            <a:schemeClr val="accent3"/>
          </a:fillRef>
          <a:effectRef idx="0">
            <a:schemeClr val="accent3"/>
          </a:effectRef>
          <a:fontRef idx="minor">
            <a:schemeClr val="tx1"/>
          </a:fontRef>
        </p:style>
      </p:cxnSp>
      <p:sp>
        <p:nvSpPr>
          <p:cNvPr id="8" name="TextBox 7"/>
          <p:cNvSpPr txBox="1"/>
          <p:nvPr/>
        </p:nvSpPr>
        <p:spPr>
          <a:xfrm>
            <a:off x="7826979" y="6226967"/>
            <a:ext cx="1188146" cy="416011"/>
          </a:xfrm>
          <a:prstGeom prst="rect">
            <a:avLst/>
          </a:prstGeom>
          <a:noFill/>
        </p:spPr>
        <p:txBody>
          <a:bodyPr wrap="none" rtlCol="0">
            <a:spAutoFit/>
          </a:bodyPr>
          <a:lstStyle/>
          <a:p>
            <a:pPr algn="r">
              <a:lnSpc>
                <a:spcPct val="150000"/>
              </a:lnSpc>
            </a:pPr>
            <a:r>
              <a:rPr lang="tr-TR" sz="1600" b="1" dirty="0" smtClean="0">
                <a:solidFill>
                  <a:srgbClr val="00B3E3"/>
                </a:solidFill>
                <a:latin typeface="Arial" panose="020B0604020202020204" pitchFamily="34" charset="0"/>
                <a:cs typeface="Arial" panose="020B0604020202020204" pitchFamily="34" charset="0"/>
              </a:rPr>
              <a:t>Sayfa </a:t>
            </a:r>
            <a:r>
              <a:rPr lang="tr-TR" sz="1600" b="1" dirty="0">
                <a:solidFill>
                  <a:srgbClr val="00B3E3"/>
                </a:solidFill>
                <a:latin typeface="Arial" panose="020B0604020202020204" pitchFamily="34" charset="0"/>
                <a:cs typeface="Arial" panose="020B0604020202020204" pitchFamily="34" charset="0"/>
              </a:rPr>
              <a:t>2</a:t>
            </a:r>
            <a:r>
              <a:rPr lang="tr-TR" sz="1600" b="1" dirty="0" smtClean="0">
                <a:solidFill>
                  <a:srgbClr val="00B3E3"/>
                </a:solidFill>
                <a:latin typeface="Arial" panose="020B0604020202020204" pitchFamily="34" charset="0"/>
                <a:cs typeface="Arial" panose="020B0604020202020204" pitchFamily="34" charset="0"/>
              </a:rPr>
              <a:t>/32</a:t>
            </a:r>
          </a:p>
        </p:txBody>
      </p:sp>
      <p:sp>
        <p:nvSpPr>
          <p:cNvPr id="9" name="TextBox 8"/>
          <p:cNvSpPr txBox="1">
            <a:spLocks/>
          </p:cNvSpPr>
          <p:nvPr/>
        </p:nvSpPr>
        <p:spPr>
          <a:xfrm>
            <a:off x="431540" y="1396281"/>
            <a:ext cx="8280920" cy="3976935"/>
          </a:xfrm>
          <a:prstGeom prst="rect">
            <a:avLst/>
          </a:prstGeom>
          <a:noFill/>
        </p:spPr>
        <p:txBody>
          <a:bodyPr wrap="square" rtlCol="0">
            <a:noAutofit/>
          </a:bodyPr>
          <a:lstStyle/>
          <a:p>
            <a:pPr algn="ctr"/>
            <a:r>
              <a:rPr lang="tr-TR" sz="2800" dirty="0"/>
              <a:t>2014’e başlarken hayatında neleri değiştirmek istersin? Amacın hedeflediğin kiloya ulaşmaksa, sana bu konuda yardımcı olabiliriz :) </a:t>
            </a:r>
            <a:endParaRPr lang="tr-TR" sz="2800" dirty="0" smtClean="0"/>
          </a:p>
          <a:p>
            <a:pPr algn="ctr"/>
            <a:endParaRPr lang="tr-TR" sz="2800" dirty="0"/>
          </a:p>
          <a:p>
            <a:pPr algn="ctr"/>
            <a:r>
              <a:rPr lang="tr-TR" sz="2800" dirty="0" smtClean="0"/>
              <a:t>İşte </a:t>
            </a:r>
            <a:r>
              <a:rPr lang="tr-TR" sz="2800" dirty="0"/>
              <a:t>günlük rutininde </a:t>
            </a:r>
            <a:r>
              <a:rPr lang="tr-TR" sz="2800" dirty="0" smtClean="0"/>
              <a:t>uygulayabileceğin </a:t>
            </a:r>
            <a:r>
              <a:rPr lang="tr-TR" sz="2800" dirty="0"/>
              <a:t>küçük ama hedefine ulaşmanda büyük fark yaratacak </a:t>
            </a:r>
            <a:r>
              <a:rPr lang="tr-TR" sz="2800" dirty="0" smtClean="0"/>
              <a:t>14 adım:</a:t>
            </a:r>
            <a:endParaRPr lang="tr-TR" sz="2800" dirty="0"/>
          </a:p>
        </p:txBody>
      </p:sp>
    </p:spTree>
    <p:extLst>
      <p:ext uri="{BB962C8B-B14F-4D97-AF65-F5344CB8AC3E}">
        <p14:creationId xmlns:p14="http://schemas.microsoft.com/office/powerpoint/2010/main" val="656760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3500" y="1231900"/>
            <a:ext cx="184666" cy="369332"/>
          </a:xfrm>
          <a:prstGeom prst="rect">
            <a:avLst/>
          </a:prstGeom>
          <a:noFill/>
        </p:spPr>
        <p:txBody>
          <a:bodyPr wrap="none" rtlCol="0">
            <a:spAutoFit/>
          </a:bodyPr>
          <a:lstStyle/>
          <a:p>
            <a:endParaRPr lang="en-US" dirty="0"/>
          </a:p>
        </p:txBody>
      </p:sp>
      <p:sp>
        <p:nvSpPr>
          <p:cNvPr id="10" name="Rectangle 9"/>
          <p:cNvSpPr/>
          <p:nvPr/>
        </p:nvSpPr>
        <p:spPr>
          <a:xfrm>
            <a:off x="0" y="2276872"/>
            <a:ext cx="9144000" cy="2026003"/>
          </a:xfrm>
          <a:prstGeom prst="rect">
            <a:avLst/>
          </a:prstGeom>
          <a:solidFill>
            <a:srgbClr val="00B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TextBox 2"/>
          <p:cNvSpPr txBox="1"/>
          <p:nvPr/>
        </p:nvSpPr>
        <p:spPr>
          <a:xfrm>
            <a:off x="107504" y="2302738"/>
            <a:ext cx="5760640" cy="1938992"/>
          </a:xfrm>
          <a:prstGeom prst="rect">
            <a:avLst/>
          </a:prstGeom>
          <a:noFill/>
        </p:spPr>
        <p:txBody>
          <a:bodyPr wrap="square" rtlCol="0">
            <a:spAutoFit/>
          </a:bodyPr>
          <a:lstStyle/>
          <a:p>
            <a:r>
              <a:rPr lang="tr-TR" sz="4800" b="1" dirty="0" smtClean="0">
                <a:solidFill>
                  <a:schemeClr val="bg1"/>
                </a:solidFill>
                <a:latin typeface="+mj-lt"/>
                <a:cs typeface="Arial" panose="020B0604020202020204" pitchFamily="34" charset="0"/>
              </a:rPr>
              <a:t>ADIM-9</a:t>
            </a:r>
          </a:p>
          <a:p>
            <a:r>
              <a:rPr lang="tr-TR" sz="3600" b="1" dirty="0" smtClean="0">
                <a:solidFill>
                  <a:schemeClr val="bg1"/>
                </a:solidFill>
                <a:latin typeface="+mj-lt"/>
                <a:cs typeface="Arial" panose="020B0604020202020204" pitchFamily="34" charset="0"/>
              </a:rPr>
              <a:t>Meyve suyu yerine meyve tercih et</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15075" y="2276872"/>
            <a:ext cx="2828925" cy="1990725"/>
          </a:xfrm>
          <a:prstGeom prst="rect">
            <a:avLst/>
          </a:prstGeom>
        </p:spPr>
      </p:pic>
    </p:spTree>
    <p:extLst>
      <p:ext uri="{BB962C8B-B14F-4D97-AF65-F5344CB8AC3E}">
        <p14:creationId xmlns:p14="http://schemas.microsoft.com/office/powerpoint/2010/main" val="900748395"/>
      </p:ext>
    </p:extLst>
  </p:cSld>
  <p:clrMapOvr>
    <a:masterClrMapping/>
  </p:clrMapOvr>
  <p:transition spd="slow">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http://4.bp.blogspot.com/-ZdqT_D7AmUw/TV_VejFDJXI/AAAAAAAAACs/p0eipiw6tJY/s1600/100-fruit-juic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3523233"/>
            <a:ext cx="3851920" cy="257597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23527" y="221769"/>
            <a:ext cx="5459443" cy="1477328"/>
          </a:xfrm>
          <a:prstGeom prst="rect">
            <a:avLst/>
          </a:prstGeom>
          <a:noFill/>
        </p:spPr>
        <p:txBody>
          <a:bodyPr wrap="none" rtlCol="0">
            <a:spAutoFit/>
          </a:bodyPr>
          <a:lstStyle/>
          <a:p>
            <a:pPr>
              <a:lnSpc>
                <a:spcPct val="150000"/>
              </a:lnSpc>
            </a:pPr>
            <a:r>
              <a:rPr lang="tr-TR" sz="3200" b="1" dirty="0" smtClean="0">
                <a:solidFill>
                  <a:srgbClr val="00B0F0"/>
                </a:solidFill>
                <a:latin typeface="+mj-lt"/>
              </a:rPr>
              <a:t>9.  ADIM</a:t>
            </a:r>
          </a:p>
          <a:p>
            <a:pPr>
              <a:lnSpc>
                <a:spcPct val="150000"/>
              </a:lnSpc>
            </a:pPr>
            <a:r>
              <a:rPr lang="tr-TR" sz="2800" b="1" dirty="0" smtClean="0">
                <a:solidFill>
                  <a:srgbClr val="00B0F0"/>
                </a:solidFill>
                <a:cs typeface="Arial" panose="020B0604020202020204" pitchFamily="34" charset="0"/>
              </a:rPr>
              <a:t>Meyve suyu yerine meyve tercih et</a:t>
            </a:r>
            <a:endParaRPr lang="tr-TR" sz="2800" b="1" dirty="0" smtClean="0">
              <a:solidFill>
                <a:srgbClr val="00B0F0"/>
              </a:solidFill>
              <a:latin typeface="+mj-lt"/>
            </a:endParaRPr>
          </a:p>
        </p:txBody>
      </p:sp>
      <p:pic>
        <p:nvPicPr>
          <p:cNvPr id="6" name="Picture 5" descr="logo_yatayA4.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2083" y="6237312"/>
            <a:ext cx="1693613" cy="520385"/>
          </a:xfrm>
          <a:prstGeom prst="rect">
            <a:avLst/>
          </a:prstGeom>
        </p:spPr>
      </p:pic>
      <p:cxnSp>
        <p:nvCxnSpPr>
          <p:cNvPr id="7" name="Straight Connector 6"/>
          <p:cNvCxnSpPr/>
          <p:nvPr/>
        </p:nvCxnSpPr>
        <p:spPr>
          <a:xfrm>
            <a:off x="0" y="6093296"/>
            <a:ext cx="9144000" cy="0"/>
          </a:xfrm>
          <a:prstGeom prst="line">
            <a:avLst/>
          </a:prstGeom>
          <a:ln>
            <a:solidFill>
              <a:schemeClr val="bg1">
                <a:lumMod val="75000"/>
              </a:schemeClr>
            </a:solidFill>
          </a:ln>
        </p:spPr>
        <p:style>
          <a:lnRef idx="1">
            <a:schemeClr val="accent3"/>
          </a:lnRef>
          <a:fillRef idx="0">
            <a:schemeClr val="accent3"/>
          </a:fillRef>
          <a:effectRef idx="0">
            <a:schemeClr val="accent3"/>
          </a:effectRef>
          <a:fontRef idx="minor">
            <a:schemeClr val="tx1"/>
          </a:fontRef>
        </p:style>
      </p:cxnSp>
      <p:sp>
        <p:nvSpPr>
          <p:cNvPr id="8" name="TextBox 7"/>
          <p:cNvSpPr txBox="1"/>
          <p:nvPr/>
        </p:nvSpPr>
        <p:spPr>
          <a:xfrm>
            <a:off x="7713166" y="6226967"/>
            <a:ext cx="1301959" cy="416011"/>
          </a:xfrm>
          <a:prstGeom prst="rect">
            <a:avLst/>
          </a:prstGeom>
          <a:noFill/>
        </p:spPr>
        <p:txBody>
          <a:bodyPr wrap="none" rtlCol="0">
            <a:spAutoFit/>
          </a:bodyPr>
          <a:lstStyle/>
          <a:p>
            <a:pPr algn="r">
              <a:lnSpc>
                <a:spcPct val="150000"/>
              </a:lnSpc>
            </a:pPr>
            <a:r>
              <a:rPr lang="tr-TR" sz="1600" b="1" dirty="0" smtClean="0">
                <a:solidFill>
                  <a:srgbClr val="00B3E3"/>
                </a:solidFill>
                <a:latin typeface="Arial" panose="020B0604020202020204" pitchFamily="34" charset="0"/>
                <a:cs typeface="Arial" panose="020B0604020202020204" pitchFamily="34" charset="0"/>
              </a:rPr>
              <a:t>Sayfa 21/32</a:t>
            </a:r>
          </a:p>
        </p:txBody>
      </p:sp>
      <p:sp>
        <p:nvSpPr>
          <p:cNvPr id="9" name="TextBox 8"/>
          <p:cNvSpPr txBox="1">
            <a:spLocks/>
          </p:cNvSpPr>
          <p:nvPr/>
        </p:nvSpPr>
        <p:spPr>
          <a:xfrm>
            <a:off x="323528" y="1700808"/>
            <a:ext cx="7992888" cy="3960440"/>
          </a:xfrm>
          <a:prstGeom prst="rect">
            <a:avLst/>
          </a:prstGeom>
          <a:noFill/>
        </p:spPr>
        <p:txBody>
          <a:bodyPr wrap="square" rtlCol="0">
            <a:noAutofit/>
          </a:bodyPr>
          <a:lstStyle/>
          <a:p>
            <a:pPr>
              <a:lnSpc>
                <a:spcPct val="150000"/>
              </a:lnSpc>
            </a:pPr>
            <a:r>
              <a:rPr lang="tr-TR" sz="2000" dirty="0">
                <a:solidFill>
                  <a:schemeClr val="tx1">
                    <a:lumMod val="65000"/>
                    <a:lumOff val="35000"/>
                  </a:schemeClr>
                </a:solidFill>
                <a:latin typeface="Arial" panose="020B0604020202020204" pitchFamily="34" charset="0"/>
                <a:cs typeface="Arial" panose="020B0604020202020204" pitchFamily="34" charset="0"/>
              </a:rPr>
              <a:t>Meyve suyu olarak </a:t>
            </a:r>
            <a:r>
              <a:rPr lang="tr-TR" sz="2000" dirty="0" smtClean="0">
                <a:solidFill>
                  <a:schemeClr val="tx1">
                    <a:lumMod val="65000"/>
                    <a:lumOff val="35000"/>
                  </a:schemeClr>
                </a:solidFill>
                <a:latin typeface="Arial" panose="020B0604020202020204" pitchFamily="34" charset="0"/>
                <a:cs typeface="Arial" panose="020B0604020202020204" pitchFamily="34" charset="0"/>
              </a:rPr>
              <a:t>tüketilen meyve miktarı, meyvenin katı haline </a:t>
            </a:r>
            <a:r>
              <a:rPr lang="tr-TR" sz="2000" dirty="0">
                <a:solidFill>
                  <a:schemeClr val="tx1">
                    <a:lumMod val="65000"/>
                    <a:lumOff val="35000"/>
                  </a:schemeClr>
                </a:solidFill>
                <a:latin typeface="Arial" panose="020B0604020202020204" pitchFamily="34" charset="0"/>
                <a:cs typeface="Arial" panose="020B0604020202020204" pitchFamily="34" charset="0"/>
              </a:rPr>
              <a:t>oranla daha fazla </a:t>
            </a:r>
            <a:r>
              <a:rPr lang="tr-TR" sz="2000" dirty="0" smtClean="0">
                <a:solidFill>
                  <a:schemeClr val="tx1">
                    <a:lumMod val="65000"/>
                    <a:lumOff val="35000"/>
                  </a:schemeClr>
                </a:solidFill>
                <a:latin typeface="Arial" panose="020B0604020202020204" pitchFamily="34" charset="0"/>
                <a:cs typeface="Arial" panose="020B0604020202020204" pitchFamily="34" charset="0"/>
              </a:rPr>
              <a:t>olacağından, </a:t>
            </a:r>
            <a:r>
              <a:rPr lang="tr-TR" sz="2000" dirty="0">
                <a:solidFill>
                  <a:schemeClr val="tx1">
                    <a:lumMod val="65000"/>
                    <a:lumOff val="35000"/>
                  </a:schemeClr>
                </a:solidFill>
                <a:latin typeface="Arial" panose="020B0604020202020204" pitchFamily="34" charset="0"/>
                <a:cs typeface="Arial" panose="020B0604020202020204" pitchFamily="34" charset="0"/>
              </a:rPr>
              <a:t>kalori bazında daha yüksek enerji alımına neden olur. Bunun için yeni yılda meyve suyundan </a:t>
            </a:r>
            <a:r>
              <a:rPr lang="tr-TR" sz="2000" dirty="0" smtClean="0">
                <a:solidFill>
                  <a:schemeClr val="tx1">
                    <a:lumMod val="65000"/>
                    <a:lumOff val="35000"/>
                  </a:schemeClr>
                </a:solidFill>
                <a:latin typeface="Arial" panose="020B0604020202020204" pitchFamily="34" charset="0"/>
                <a:cs typeface="Arial" panose="020B0604020202020204" pitchFamily="34" charset="0"/>
              </a:rPr>
              <a:t>çok, meyvenin kendisini </a:t>
            </a:r>
            <a:r>
              <a:rPr lang="tr-TR" sz="2000" dirty="0">
                <a:solidFill>
                  <a:schemeClr val="tx1">
                    <a:lumMod val="65000"/>
                    <a:lumOff val="35000"/>
                  </a:schemeClr>
                </a:solidFill>
                <a:latin typeface="Arial" panose="020B0604020202020204" pitchFamily="34" charset="0"/>
                <a:cs typeface="Arial" panose="020B0604020202020204" pitchFamily="34" charset="0"/>
              </a:rPr>
              <a:t>tüketmeye </a:t>
            </a:r>
            <a:r>
              <a:rPr lang="tr-TR" sz="2000" dirty="0" smtClean="0">
                <a:solidFill>
                  <a:schemeClr val="tx1">
                    <a:lumMod val="65000"/>
                    <a:lumOff val="35000"/>
                  </a:schemeClr>
                </a:solidFill>
                <a:latin typeface="Arial" panose="020B0604020202020204" pitchFamily="34" charset="0"/>
                <a:cs typeface="Arial" panose="020B0604020202020204" pitchFamily="34" charset="0"/>
              </a:rPr>
              <a:t>özen göster. </a:t>
            </a:r>
          </a:p>
          <a:p>
            <a:pPr>
              <a:lnSpc>
                <a:spcPct val="150000"/>
              </a:lnSpc>
            </a:pPr>
            <a:r>
              <a:rPr lang="tr-TR" sz="2000" dirty="0" smtClean="0">
                <a:solidFill>
                  <a:schemeClr val="tx1">
                    <a:lumMod val="65000"/>
                    <a:lumOff val="35000"/>
                  </a:schemeClr>
                </a:solidFill>
                <a:latin typeface="Arial" panose="020B0604020202020204" pitchFamily="34" charset="0"/>
                <a:cs typeface="Arial" panose="020B0604020202020204" pitchFamily="34" charset="0"/>
              </a:rPr>
              <a:t>Ayrıca, önceden sıkılıp dolapta muhafaza edilen meyve sularında vitamin ve mineral kayıpları olur. Meyve olarak tüketmek </a:t>
            </a:r>
          </a:p>
          <a:p>
            <a:pPr>
              <a:lnSpc>
                <a:spcPct val="150000"/>
              </a:lnSpc>
            </a:pPr>
            <a:r>
              <a:rPr lang="tr-TR" sz="2000" dirty="0" smtClean="0">
                <a:solidFill>
                  <a:schemeClr val="tx1">
                    <a:lumMod val="65000"/>
                    <a:lumOff val="35000"/>
                  </a:schemeClr>
                </a:solidFill>
                <a:latin typeface="Arial" panose="020B0604020202020204" pitchFamily="34" charset="0"/>
                <a:cs typeface="Arial" panose="020B0604020202020204" pitchFamily="34" charset="0"/>
              </a:rPr>
              <a:t>bu açıdan da daha doğru bir tercihtir.</a:t>
            </a:r>
          </a:p>
        </p:txBody>
      </p:sp>
    </p:spTree>
    <p:extLst>
      <p:ext uri="{BB962C8B-B14F-4D97-AF65-F5344CB8AC3E}">
        <p14:creationId xmlns:p14="http://schemas.microsoft.com/office/powerpoint/2010/main" val="29141593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3500" y="1231900"/>
            <a:ext cx="184666" cy="369332"/>
          </a:xfrm>
          <a:prstGeom prst="rect">
            <a:avLst/>
          </a:prstGeom>
          <a:noFill/>
        </p:spPr>
        <p:txBody>
          <a:bodyPr wrap="none" rtlCol="0">
            <a:spAutoFit/>
          </a:bodyPr>
          <a:lstStyle/>
          <a:p>
            <a:endParaRPr lang="en-US" dirty="0"/>
          </a:p>
        </p:txBody>
      </p:sp>
      <p:sp>
        <p:nvSpPr>
          <p:cNvPr id="10" name="Rectangle 9"/>
          <p:cNvSpPr/>
          <p:nvPr/>
        </p:nvSpPr>
        <p:spPr>
          <a:xfrm>
            <a:off x="0" y="2276872"/>
            <a:ext cx="9144000" cy="2026003"/>
          </a:xfrm>
          <a:prstGeom prst="rect">
            <a:avLst/>
          </a:prstGeom>
          <a:solidFill>
            <a:srgbClr val="00B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TextBox 2"/>
          <p:cNvSpPr txBox="1"/>
          <p:nvPr/>
        </p:nvSpPr>
        <p:spPr>
          <a:xfrm>
            <a:off x="18485" y="2302738"/>
            <a:ext cx="5760640" cy="1384995"/>
          </a:xfrm>
          <a:prstGeom prst="rect">
            <a:avLst/>
          </a:prstGeom>
          <a:noFill/>
        </p:spPr>
        <p:txBody>
          <a:bodyPr wrap="square" rtlCol="0">
            <a:spAutoFit/>
          </a:bodyPr>
          <a:lstStyle/>
          <a:p>
            <a:r>
              <a:rPr lang="tr-TR" sz="4800" b="1" dirty="0" smtClean="0">
                <a:solidFill>
                  <a:schemeClr val="bg1"/>
                </a:solidFill>
                <a:latin typeface="+mj-lt"/>
                <a:cs typeface="Arial" panose="020B0604020202020204" pitchFamily="34" charset="0"/>
              </a:rPr>
              <a:t>ADIM-10</a:t>
            </a:r>
          </a:p>
          <a:p>
            <a:r>
              <a:rPr lang="tr-TR" sz="3600" b="1" dirty="0" smtClean="0">
                <a:solidFill>
                  <a:schemeClr val="bg1"/>
                </a:solidFill>
                <a:latin typeface="+mj-lt"/>
                <a:cs typeface="Arial" panose="020B0604020202020204" pitchFamily="34" charset="0"/>
              </a:rPr>
              <a:t>Yemek yerken sohbet et</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15075" y="2276872"/>
            <a:ext cx="2828925" cy="1990725"/>
          </a:xfrm>
          <a:prstGeom prst="rect">
            <a:avLst/>
          </a:prstGeom>
        </p:spPr>
      </p:pic>
    </p:spTree>
    <p:extLst>
      <p:ext uri="{BB962C8B-B14F-4D97-AF65-F5344CB8AC3E}">
        <p14:creationId xmlns:p14="http://schemas.microsoft.com/office/powerpoint/2010/main" val="900748395"/>
      </p:ext>
    </p:extLst>
  </p:cSld>
  <p:clrMapOvr>
    <a:masterClrMapping/>
  </p:clrMapOvr>
  <p:transition spd="slow">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7" y="221769"/>
            <a:ext cx="3753592" cy="1477328"/>
          </a:xfrm>
          <a:prstGeom prst="rect">
            <a:avLst/>
          </a:prstGeom>
          <a:noFill/>
        </p:spPr>
        <p:txBody>
          <a:bodyPr wrap="none" rtlCol="0">
            <a:spAutoFit/>
          </a:bodyPr>
          <a:lstStyle/>
          <a:p>
            <a:pPr>
              <a:lnSpc>
                <a:spcPct val="150000"/>
              </a:lnSpc>
            </a:pPr>
            <a:r>
              <a:rPr lang="tr-TR" sz="3200" b="1" dirty="0" smtClean="0">
                <a:solidFill>
                  <a:srgbClr val="00B0F0"/>
                </a:solidFill>
                <a:latin typeface="+mj-lt"/>
              </a:rPr>
              <a:t>10.  ADIM</a:t>
            </a:r>
          </a:p>
          <a:p>
            <a:pPr>
              <a:lnSpc>
                <a:spcPct val="150000"/>
              </a:lnSpc>
            </a:pPr>
            <a:r>
              <a:rPr lang="tr-TR" sz="2800" b="1" dirty="0" smtClean="0">
                <a:solidFill>
                  <a:srgbClr val="00B0F0"/>
                </a:solidFill>
                <a:cs typeface="Arial" panose="020B0604020202020204" pitchFamily="34" charset="0"/>
              </a:rPr>
              <a:t>Yemek yerken sohbet et</a:t>
            </a:r>
            <a:endParaRPr lang="tr-TR" sz="2800" b="1" dirty="0" smtClean="0">
              <a:solidFill>
                <a:srgbClr val="00B0F0"/>
              </a:solidFill>
              <a:latin typeface="+mj-lt"/>
            </a:endParaRPr>
          </a:p>
        </p:txBody>
      </p:sp>
      <p:pic>
        <p:nvPicPr>
          <p:cNvPr id="6" name="Picture 5" descr="logo_yatayA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083" y="6237312"/>
            <a:ext cx="1693613" cy="520385"/>
          </a:xfrm>
          <a:prstGeom prst="rect">
            <a:avLst/>
          </a:prstGeom>
        </p:spPr>
      </p:pic>
      <p:cxnSp>
        <p:nvCxnSpPr>
          <p:cNvPr id="7" name="Straight Connector 6"/>
          <p:cNvCxnSpPr/>
          <p:nvPr/>
        </p:nvCxnSpPr>
        <p:spPr>
          <a:xfrm>
            <a:off x="0" y="6093296"/>
            <a:ext cx="9144000" cy="0"/>
          </a:xfrm>
          <a:prstGeom prst="line">
            <a:avLst/>
          </a:prstGeom>
          <a:ln>
            <a:solidFill>
              <a:schemeClr val="bg1">
                <a:lumMod val="75000"/>
              </a:schemeClr>
            </a:solidFill>
          </a:ln>
        </p:spPr>
        <p:style>
          <a:lnRef idx="1">
            <a:schemeClr val="accent3"/>
          </a:lnRef>
          <a:fillRef idx="0">
            <a:schemeClr val="accent3"/>
          </a:fillRef>
          <a:effectRef idx="0">
            <a:schemeClr val="accent3"/>
          </a:effectRef>
          <a:fontRef idx="minor">
            <a:schemeClr val="tx1"/>
          </a:fontRef>
        </p:style>
      </p:cxnSp>
      <p:sp>
        <p:nvSpPr>
          <p:cNvPr id="8" name="TextBox 7"/>
          <p:cNvSpPr txBox="1"/>
          <p:nvPr/>
        </p:nvSpPr>
        <p:spPr>
          <a:xfrm>
            <a:off x="7713166" y="6226967"/>
            <a:ext cx="1301959" cy="416011"/>
          </a:xfrm>
          <a:prstGeom prst="rect">
            <a:avLst/>
          </a:prstGeom>
          <a:noFill/>
        </p:spPr>
        <p:txBody>
          <a:bodyPr wrap="none" rtlCol="0">
            <a:spAutoFit/>
          </a:bodyPr>
          <a:lstStyle/>
          <a:p>
            <a:pPr algn="r">
              <a:lnSpc>
                <a:spcPct val="150000"/>
              </a:lnSpc>
            </a:pPr>
            <a:r>
              <a:rPr lang="tr-TR" sz="1600" b="1" dirty="0" smtClean="0">
                <a:solidFill>
                  <a:srgbClr val="00B3E3"/>
                </a:solidFill>
                <a:latin typeface="Arial" panose="020B0604020202020204" pitchFamily="34" charset="0"/>
                <a:cs typeface="Arial" panose="020B0604020202020204" pitchFamily="34" charset="0"/>
              </a:rPr>
              <a:t>Sayfa 23/32</a:t>
            </a:r>
          </a:p>
        </p:txBody>
      </p:sp>
      <p:sp>
        <p:nvSpPr>
          <p:cNvPr id="9" name="TextBox 8"/>
          <p:cNvSpPr txBox="1">
            <a:spLocks/>
          </p:cNvSpPr>
          <p:nvPr/>
        </p:nvSpPr>
        <p:spPr>
          <a:xfrm>
            <a:off x="291338" y="1699097"/>
            <a:ext cx="8169094" cy="3960440"/>
          </a:xfrm>
          <a:prstGeom prst="rect">
            <a:avLst/>
          </a:prstGeom>
          <a:noFill/>
        </p:spPr>
        <p:txBody>
          <a:bodyPr wrap="square" rtlCol="0">
            <a:noAutofit/>
          </a:bodyPr>
          <a:lstStyle/>
          <a:p>
            <a:pPr>
              <a:lnSpc>
                <a:spcPct val="150000"/>
              </a:lnSpc>
            </a:pPr>
            <a:r>
              <a:rPr lang="tr-TR" sz="2000" dirty="0" smtClean="0">
                <a:solidFill>
                  <a:schemeClr val="tx1">
                    <a:lumMod val="65000"/>
                    <a:lumOff val="35000"/>
                  </a:schemeClr>
                </a:solidFill>
                <a:latin typeface="Arial" panose="020B0604020202020204" pitchFamily="34" charset="0"/>
                <a:cs typeface="Arial" panose="020B0604020202020204" pitchFamily="34" charset="0"/>
              </a:rPr>
              <a:t>Geleneksel aile sofralarında yemekte konuşmak ayıp olarak nitelendirilse de, yemek yeme süresini uzatmak için aile sohbeti eşliğinde yemeklerini tüket. Bu sayede sadece yemeğe odaklanmadığın için, hızlı yemek yeme alışkanlığından kurtulabilirsin. Sohbet ederek, doygunluk hissinin oluşması için midene </a:t>
            </a:r>
            <a:r>
              <a:rPr lang="tr-TR" sz="2000" dirty="0">
                <a:solidFill>
                  <a:schemeClr val="tx1">
                    <a:lumMod val="65000"/>
                    <a:lumOff val="35000"/>
                  </a:schemeClr>
                </a:solidFill>
                <a:latin typeface="Arial" panose="020B0604020202020204" pitchFamily="34" charset="0"/>
                <a:cs typeface="Arial" panose="020B0604020202020204" pitchFamily="34" charset="0"/>
              </a:rPr>
              <a:t>v</a:t>
            </a:r>
            <a:r>
              <a:rPr lang="tr-TR" sz="2000" dirty="0" smtClean="0">
                <a:solidFill>
                  <a:schemeClr val="tx1">
                    <a:lumMod val="65000"/>
                    <a:lumOff val="35000"/>
                  </a:schemeClr>
                </a:solidFill>
                <a:latin typeface="Arial" panose="020B0604020202020204" pitchFamily="34" charset="0"/>
                <a:cs typeface="Arial" panose="020B0604020202020204" pitchFamily="34" charset="0"/>
              </a:rPr>
              <a:t>e beynine zaman tanımış olacaksın ve daha az besin tüketeceksin.  Yeni yılda bu alışkanlığı edinerek daha sağlıklı bir vücuda kavuşmak için bir adım at.</a:t>
            </a:r>
          </a:p>
        </p:txBody>
      </p:sp>
    </p:spTree>
    <p:extLst>
      <p:ext uri="{BB962C8B-B14F-4D97-AF65-F5344CB8AC3E}">
        <p14:creationId xmlns:p14="http://schemas.microsoft.com/office/powerpoint/2010/main" val="29141593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3500" y="1231900"/>
            <a:ext cx="184666" cy="369332"/>
          </a:xfrm>
          <a:prstGeom prst="rect">
            <a:avLst/>
          </a:prstGeom>
          <a:noFill/>
        </p:spPr>
        <p:txBody>
          <a:bodyPr wrap="none" rtlCol="0">
            <a:spAutoFit/>
          </a:bodyPr>
          <a:lstStyle/>
          <a:p>
            <a:endParaRPr lang="en-US" dirty="0"/>
          </a:p>
        </p:txBody>
      </p:sp>
      <p:sp>
        <p:nvSpPr>
          <p:cNvPr id="10" name="Rectangle 9"/>
          <p:cNvSpPr/>
          <p:nvPr/>
        </p:nvSpPr>
        <p:spPr>
          <a:xfrm>
            <a:off x="0" y="2276872"/>
            <a:ext cx="9144000" cy="2026003"/>
          </a:xfrm>
          <a:prstGeom prst="rect">
            <a:avLst/>
          </a:prstGeom>
          <a:solidFill>
            <a:srgbClr val="00B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TextBox 2"/>
          <p:cNvSpPr txBox="1"/>
          <p:nvPr/>
        </p:nvSpPr>
        <p:spPr>
          <a:xfrm>
            <a:off x="107504" y="2302738"/>
            <a:ext cx="5760640" cy="1384995"/>
          </a:xfrm>
          <a:prstGeom prst="rect">
            <a:avLst/>
          </a:prstGeom>
          <a:noFill/>
        </p:spPr>
        <p:txBody>
          <a:bodyPr wrap="square" rtlCol="0">
            <a:spAutoFit/>
          </a:bodyPr>
          <a:lstStyle/>
          <a:p>
            <a:r>
              <a:rPr lang="tr-TR" sz="4800" b="1" dirty="0" smtClean="0">
                <a:solidFill>
                  <a:schemeClr val="bg1"/>
                </a:solidFill>
                <a:latin typeface="+mj-lt"/>
                <a:cs typeface="Arial" panose="020B0604020202020204" pitchFamily="34" charset="0"/>
              </a:rPr>
              <a:t>ADIM-11</a:t>
            </a:r>
          </a:p>
          <a:p>
            <a:r>
              <a:rPr lang="tr-TR" sz="3600" b="1" dirty="0" smtClean="0">
                <a:solidFill>
                  <a:schemeClr val="bg1"/>
                </a:solidFill>
                <a:latin typeface="+mj-lt"/>
                <a:cs typeface="Arial" panose="020B0604020202020204" pitchFamily="34" charset="0"/>
              </a:rPr>
              <a:t>Beslenmende çeşitlilik sağla</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15075" y="2276872"/>
            <a:ext cx="2828925" cy="1990725"/>
          </a:xfrm>
          <a:prstGeom prst="rect">
            <a:avLst/>
          </a:prstGeom>
        </p:spPr>
      </p:pic>
    </p:spTree>
    <p:extLst>
      <p:ext uri="{BB962C8B-B14F-4D97-AF65-F5344CB8AC3E}">
        <p14:creationId xmlns:p14="http://schemas.microsoft.com/office/powerpoint/2010/main" val="900748395"/>
      </p:ext>
    </p:extLst>
  </p:cSld>
  <p:clrMapOvr>
    <a:masterClrMapping/>
  </p:clrMapOvr>
  <p:transition spd="slow">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www.dairy.edu.au/~/media/Images/Discover%20Dairy/Media/Fuel%20For%20Life/food-chart-pie.ashx?w=346&amp;h=321&amp;as=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8350" y="3179786"/>
            <a:ext cx="3295650" cy="305752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23527" y="221769"/>
            <a:ext cx="4344459" cy="2954655"/>
          </a:xfrm>
          <a:prstGeom prst="rect">
            <a:avLst/>
          </a:prstGeom>
          <a:noFill/>
        </p:spPr>
        <p:txBody>
          <a:bodyPr wrap="none" rtlCol="0">
            <a:spAutoFit/>
          </a:bodyPr>
          <a:lstStyle/>
          <a:p>
            <a:pPr marL="514350" indent="-514350">
              <a:lnSpc>
                <a:spcPct val="150000"/>
              </a:lnSpc>
              <a:buAutoNum type="arabicPeriod" startAt="11"/>
            </a:pPr>
            <a:r>
              <a:rPr lang="tr-TR" sz="3200" b="1" dirty="0" smtClean="0">
                <a:solidFill>
                  <a:srgbClr val="00B0F0"/>
                </a:solidFill>
                <a:latin typeface="+mj-lt"/>
              </a:rPr>
              <a:t>ADIM</a:t>
            </a:r>
          </a:p>
          <a:p>
            <a:pPr>
              <a:lnSpc>
                <a:spcPct val="150000"/>
              </a:lnSpc>
            </a:pPr>
            <a:r>
              <a:rPr lang="tr-TR" sz="2800" b="1" dirty="0" smtClean="0">
                <a:solidFill>
                  <a:srgbClr val="00B0F0"/>
                </a:solidFill>
                <a:latin typeface="+mj-lt"/>
              </a:rPr>
              <a:t>Beslenmende çeşitlilik sağla</a:t>
            </a:r>
            <a:endParaRPr lang="tr-TR" sz="2800" b="1" dirty="0">
              <a:solidFill>
                <a:srgbClr val="00B0F0"/>
              </a:solidFill>
              <a:latin typeface="+mj-lt"/>
            </a:endParaRPr>
          </a:p>
          <a:p>
            <a:pPr marL="514350" indent="-514350">
              <a:lnSpc>
                <a:spcPct val="150000"/>
              </a:lnSpc>
              <a:buAutoNum type="arabicPeriod" startAt="11"/>
            </a:pPr>
            <a:endParaRPr lang="tr-TR" sz="3200" b="1" dirty="0" smtClean="0">
              <a:solidFill>
                <a:srgbClr val="00B0F0"/>
              </a:solidFill>
              <a:latin typeface="+mj-lt"/>
            </a:endParaRPr>
          </a:p>
          <a:p>
            <a:pPr marL="514350" indent="-514350">
              <a:lnSpc>
                <a:spcPct val="150000"/>
              </a:lnSpc>
              <a:buAutoNum type="arabicPeriod" startAt="11"/>
            </a:pPr>
            <a:endParaRPr lang="tr-TR" sz="3200" b="1" dirty="0" smtClean="0">
              <a:solidFill>
                <a:srgbClr val="00B0F0"/>
              </a:solidFill>
              <a:latin typeface="+mj-lt"/>
            </a:endParaRPr>
          </a:p>
        </p:txBody>
      </p:sp>
      <p:pic>
        <p:nvPicPr>
          <p:cNvPr id="6" name="Picture 5" descr="logo_yatayA4.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2083" y="6237312"/>
            <a:ext cx="1693613" cy="520385"/>
          </a:xfrm>
          <a:prstGeom prst="rect">
            <a:avLst/>
          </a:prstGeom>
        </p:spPr>
      </p:pic>
      <p:cxnSp>
        <p:nvCxnSpPr>
          <p:cNvPr id="7" name="Straight Connector 6"/>
          <p:cNvCxnSpPr/>
          <p:nvPr/>
        </p:nvCxnSpPr>
        <p:spPr>
          <a:xfrm>
            <a:off x="0" y="6093296"/>
            <a:ext cx="9144000" cy="0"/>
          </a:xfrm>
          <a:prstGeom prst="line">
            <a:avLst/>
          </a:prstGeom>
          <a:ln>
            <a:solidFill>
              <a:schemeClr val="bg1">
                <a:lumMod val="75000"/>
              </a:schemeClr>
            </a:solidFill>
          </a:ln>
        </p:spPr>
        <p:style>
          <a:lnRef idx="1">
            <a:schemeClr val="accent3"/>
          </a:lnRef>
          <a:fillRef idx="0">
            <a:schemeClr val="accent3"/>
          </a:fillRef>
          <a:effectRef idx="0">
            <a:schemeClr val="accent3"/>
          </a:effectRef>
          <a:fontRef idx="minor">
            <a:schemeClr val="tx1"/>
          </a:fontRef>
        </p:style>
      </p:cxnSp>
      <p:sp>
        <p:nvSpPr>
          <p:cNvPr id="8" name="TextBox 7"/>
          <p:cNvSpPr txBox="1"/>
          <p:nvPr/>
        </p:nvSpPr>
        <p:spPr>
          <a:xfrm>
            <a:off x="7713166" y="6226967"/>
            <a:ext cx="1301959" cy="416011"/>
          </a:xfrm>
          <a:prstGeom prst="rect">
            <a:avLst/>
          </a:prstGeom>
          <a:noFill/>
        </p:spPr>
        <p:txBody>
          <a:bodyPr wrap="none" rtlCol="0">
            <a:spAutoFit/>
          </a:bodyPr>
          <a:lstStyle/>
          <a:p>
            <a:pPr algn="r">
              <a:lnSpc>
                <a:spcPct val="150000"/>
              </a:lnSpc>
            </a:pPr>
            <a:r>
              <a:rPr lang="tr-TR" sz="1600" b="1" dirty="0" smtClean="0">
                <a:solidFill>
                  <a:srgbClr val="00B3E3"/>
                </a:solidFill>
                <a:latin typeface="Arial" panose="020B0604020202020204" pitchFamily="34" charset="0"/>
                <a:cs typeface="Arial" panose="020B0604020202020204" pitchFamily="34" charset="0"/>
              </a:rPr>
              <a:t>Sayfa 25/32</a:t>
            </a:r>
          </a:p>
        </p:txBody>
      </p:sp>
      <p:sp>
        <p:nvSpPr>
          <p:cNvPr id="9" name="TextBox 8"/>
          <p:cNvSpPr txBox="1">
            <a:spLocks/>
          </p:cNvSpPr>
          <p:nvPr/>
        </p:nvSpPr>
        <p:spPr>
          <a:xfrm>
            <a:off x="310723" y="1700808"/>
            <a:ext cx="4909349" cy="3960440"/>
          </a:xfrm>
          <a:prstGeom prst="rect">
            <a:avLst/>
          </a:prstGeom>
          <a:noFill/>
        </p:spPr>
        <p:txBody>
          <a:bodyPr wrap="square" rtlCol="0">
            <a:noAutofit/>
          </a:bodyPr>
          <a:lstStyle/>
          <a:p>
            <a:pPr>
              <a:lnSpc>
                <a:spcPct val="150000"/>
              </a:lnSpc>
            </a:pPr>
            <a:r>
              <a:rPr lang="tr-TR" dirty="0">
                <a:solidFill>
                  <a:schemeClr val="tx1">
                    <a:lumMod val="65000"/>
                    <a:lumOff val="35000"/>
                  </a:schemeClr>
                </a:solidFill>
                <a:latin typeface="Arial" panose="020B0604020202020204" pitchFamily="34" charset="0"/>
                <a:cs typeface="Arial" panose="020B0604020202020204" pitchFamily="34" charset="0"/>
              </a:rPr>
              <a:t>B</a:t>
            </a:r>
            <a:r>
              <a:rPr lang="tr-TR" dirty="0" smtClean="0">
                <a:solidFill>
                  <a:schemeClr val="tx1">
                    <a:lumMod val="65000"/>
                    <a:lumOff val="35000"/>
                  </a:schemeClr>
                </a:solidFill>
                <a:latin typeface="Arial" panose="020B0604020202020204" pitchFamily="34" charset="0"/>
                <a:cs typeface="Arial" panose="020B0604020202020204" pitchFamily="34" charset="0"/>
              </a:rPr>
              <a:t>eslenme modelleri içinde daha pratik ve kullanışlı olan tabak modeli ile beslenme çeşitliliğini daha kolay sağlayabilirsin. Yandaki tabak modelinden de anlaşılacağı gibi, her öğünde tabağında bütün besin gruplarına yer vermelisin. Tek tip beslenmek bazı besin ögelerinin eksik, bazılarının ise fazla alımına neden olacağından, sağlıksız bir beslenme şeklidir.</a:t>
            </a:r>
          </a:p>
          <a:p>
            <a:pPr>
              <a:lnSpc>
                <a:spcPct val="150000"/>
              </a:lnSpc>
            </a:pPr>
            <a:endParaRPr lang="tr-TR" dirty="0" smtClean="0">
              <a:solidFill>
                <a:schemeClr val="tx1">
                  <a:lumMod val="65000"/>
                  <a:lumOff val="35000"/>
                </a:schemeClr>
              </a:solidFill>
              <a:latin typeface="Arial" panose="020B0604020202020204" pitchFamily="34" charset="0"/>
              <a:cs typeface="Arial" panose="020B0604020202020204" pitchFamily="34" charset="0"/>
            </a:endParaRPr>
          </a:p>
        </p:txBody>
      </p:sp>
      <p:sp>
        <p:nvSpPr>
          <p:cNvPr id="10" name="TextBox 8"/>
          <p:cNvSpPr txBox="1">
            <a:spLocks/>
          </p:cNvSpPr>
          <p:nvPr/>
        </p:nvSpPr>
        <p:spPr>
          <a:xfrm>
            <a:off x="5759624" y="1131659"/>
            <a:ext cx="3384376" cy="2555736"/>
          </a:xfrm>
          <a:prstGeom prst="rect">
            <a:avLst/>
          </a:prstGeom>
          <a:noFill/>
        </p:spPr>
        <p:txBody>
          <a:bodyPr wrap="square" rtlCol="0">
            <a:noAutofit/>
          </a:bodyPr>
          <a:lstStyle/>
          <a:p>
            <a:pPr marL="342900" indent="-342900">
              <a:lnSpc>
                <a:spcPct val="150000"/>
              </a:lnSpc>
              <a:buAutoNum type="arabicPeriod"/>
            </a:pPr>
            <a:r>
              <a:rPr lang="tr-TR" dirty="0" smtClean="0">
                <a:solidFill>
                  <a:schemeClr val="tx1">
                    <a:lumMod val="65000"/>
                    <a:lumOff val="35000"/>
                  </a:schemeClr>
                </a:solidFill>
                <a:latin typeface="Arial" panose="020B0604020202020204" pitchFamily="34" charset="0"/>
                <a:cs typeface="Arial" panose="020B0604020202020204" pitchFamily="34" charset="0"/>
              </a:rPr>
              <a:t>Grup: Ekmek ve tahıllar</a:t>
            </a:r>
          </a:p>
          <a:p>
            <a:pPr marL="342900" indent="-342900">
              <a:lnSpc>
                <a:spcPct val="150000"/>
              </a:lnSpc>
              <a:buAutoNum type="arabicPeriod"/>
            </a:pPr>
            <a:r>
              <a:rPr lang="tr-TR" dirty="0" smtClean="0">
                <a:solidFill>
                  <a:schemeClr val="tx1">
                    <a:lumMod val="65000"/>
                    <a:lumOff val="35000"/>
                  </a:schemeClr>
                </a:solidFill>
                <a:latin typeface="Arial" panose="020B0604020202020204" pitchFamily="34" charset="0"/>
                <a:cs typeface="Arial" panose="020B0604020202020204" pitchFamily="34" charset="0"/>
              </a:rPr>
              <a:t>Grup: Et ve kuru baklagiller</a:t>
            </a:r>
          </a:p>
          <a:p>
            <a:pPr marL="342900" indent="-342900">
              <a:lnSpc>
                <a:spcPct val="150000"/>
              </a:lnSpc>
              <a:buAutoNum type="arabicPeriod"/>
            </a:pPr>
            <a:r>
              <a:rPr lang="tr-TR" dirty="0" smtClean="0">
                <a:solidFill>
                  <a:schemeClr val="tx1">
                    <a:lumMod val="65000"/>
                    <a:lumOff val="35000"/>
                  </a:schemeClr>
                </a:solidFill>
                <a:latin typeface="Arial" panose="020B0604020202020204" pitchFamily="34" charset="0"/>
                <a:cs typeface="Arial" panose="020B0604020202020204" pitchFamily="34" charset="0"/>
              </a:rPr>
              <a:t>Grup: Süt ve süt ürünleri</a:t>
            </a:r>
          </a:p>
          <a:p>
            <a:pPr marL="342900" indent="-342900">
              <a:lnSpc>
                <a:spcPct val="150000"/>
              </a:lnSpc>
              <a:buAutoNum type="arabicPeriod"/>
            </a:pPr>
            <a:r>
              <a:rPr lang="tr-TR" dirty="0" smtClean="0">
                <a:solidFill>
                  <a:schemeClr val="tx1">
                    <a:lumMod val="65000"/>
                    <a:lumOff val="35000"/>
                  </a:schemeClr>
                </a:solidFill>
                <a:latin typeface="Arial" panose="020B0604020202020204" pitchFamily="34" charset="0"/>
                <a:cs typeface="Arial" panose="020B0604020202020204" pitchFamily="34" charset="0"/>
              </a:rPr>
              <a:t>Grup: Meyveler</a:t>
            </a:r>
          </a:p>
          <a:p>
            <a:pPr marL="342900" indent="-342900">
              <a:lnSpc>
                <a:spcPct val="150000"/>
              </a:lnSpc>
              <a:buAutoNum type="arabicPeriod"/>
            </a:pPr>
            <a:r>
              <a:rPr lang="tr-TR" dirty="0" smtClean="0">
                <a:solidFill>
                  <a:schemeClr val="tx1">
                    <a:lumMod val="65000"/>
                    <a:lumOff val="35000"/>
                  </a:schemeClr>
                </a:solidFill>
                <a:latin typeface="Arial" panose="020B0604020202020204" pitchFamily="34" charset="0"/>
                <a:cs typeface="Arial" panose="020B0604020202020204" pitchFamily="34" charset="0"/>
              </a:rPr>
              <a:t>Grup: Sebzeler </a:t>
            </a:r>
          </a:p>
        </p:txBody>
      </p:sp>
    </p:spTree>
    <p:extLst>
      <p:ext uri="{BB962C8B-B14F-4D97-AF65-F5344CB8AC3E}">
        <p14:creationId xmlns:p14="http://schemas.microsoft.com/office/powerpoint/2010/main" val="29141593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3500" y="1231900"/>
            <a:ext cx="184666" cy="369332"/>
          </a:xfrm>
          <a:prstGeom prst="rect">
            <a:avLst/>
          </a:prstGeom>
          <a:noFill/>
        </p:spPr>
        <p:txBody>
          <a:bodyPr wrap="none" rtlCol="0">
            <a:spAutoFit/>
          </a:bodyPr>
          <a:lstStyle/>
          <a:p>
            <a:endParaRPr lang="en-US" dirty="0"/>
          </a:p>
        </p:txBody>
      </p:sp>
      <p:sp>
        <p:nvSpPr>
          <p:cNvPr id="10" name="Rectangle 9"/>
          <p:cNvSpPr/>
          <p:nvPr/>
        </p:nvSpPr>
        <p:spPr>
          <a:xfrm>
            <a:off x="0" y="2276872"/>
            <a:ext cx="9144000" cy="2026003"/>
          </a:xfrm>
          <a:prstGeom prst="rect">
            <a:avLst/>
          </a:prstGeom>
          <a:solidFill>
            <a:srgbClr val="00B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TextBox 2"/>
          <p:cNvSpPr txBox="1"/>
          <p:nvPr/>
        </p:nvSpPr>
        <p:spPr>
          <a:xfrm>
            <a:off x="107504" y="2302738"/>
            <a:ext cx="5760640" cy="1938992"/>
          </a:xfrm>
          <a:prstGeom prst="rect">
            <a:avLst/>
          </a:prstGeom>
          <a:noFill/>
        </p:spPr>
        <p:txBody>
          <a:bodyPr wrap="square" rtlCol="0">
            <a:spAutoFit/>
          </a:bodyPr>
          <a:lstStyle/>
          <a:p>
            <a:r>
              <a:rPr lang="tr-TR" sz="4800" b="1" dirty="0" smtClean="0">
                <a:solidFill>
                  <a:schemeClr val="bg1"/>
                </a:solidFill>
                <a:latin typeface="+mj-lt"/>
                <a:cs typeface="Arial" panose="020B0604020202020204" pitchFamily="34" charset="0"/>
              </a:rPr>
              <a:t>ADIM-12</a:t>
            </a:r>
          </a:p>
          <a:p>
            <a:r>
              <a:rPr lang="tr-TR" sz="3600" b="1" dirty="0" smtClean="0">
                <a:solidFill>
                  <a:schemeClr val="bg1"/>
                </a:solidFill>
                <a:latin typeface="+mj-lt"/>
                <a:cs typeface="Arial" panose="020B0604020202020204" pitchFamily="34" charset="0"/>
              </a:rPr>
              <a:t>Kendine ulaşılabilir hedefler belirle</a:t>
            </a:r>
            <a:endParaRPr lang="tr-TR" sz="3600" b="1" dirty="0" smtClean="0">
              <a:solidFill>
                <a:schemeClr val="bg1"/>
              </a:solidFill>
              <a:latin typeface="+mj-lt"/>
              <a:cs typeface="Arial" panose="020B0604020202020204" pitchFamily="34"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15075" y="2276872"/>
            <a:ext cx="2828925" cy="1990725"/>
          </a:xfrm>
          <a:prstGeom prst="rect">
            <a:avLst/>
          </a:prstGeom>
        </p:spPr>
      </p:pic>
    </p:spTree>
    <p:extLst>
      <p:ext uri="{BB962C8B-B14F-4D97-AF65-F5344CB8AC3E}">
        <p14:creationId xmlns:p14="http://schemas.microsoft.com/office/powerpoint/2010/main" val="900748395"/>
      </p:ext>
    </p:extLst>
  </p:cSld>
  <p:clrMapOvr>
    <a:masterClrMapping/>
  </p:clrMapOvr>
  <p:transition spd="slow">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7" y="221769"/>
            <a:ext cx="5391732" cy="1477328"/>
          </a:xfrm>
          <a:prstGeom prst="rect">
            <a:avLst/>
          </a:prstGeom>
          <a:noFill/>
        </p:spPr>
        <p:txBody>
          <a:bodyPr wrap="none" rtlCol="0">
            <a:spAutoFit/>
          </a:bodyPr>
          <a:lstStyle/>
          <a:p>
            <a:pPr>
              <a:lnSpc>
                <a:spcPct val="150000"/>
              </a:lnSpc>
            </a:pPr>
            <a:r>
              <a:rPr lang="tr-TR" sz="3200" b="1" dirty="0" smtClean="0">
                <a:solidFill>
                  <a:srgbClr val="00B0F0"/>
                </a:solidFill>
                <a:latin typeface="+mj-lt"/>
              </a:rPr>
              <a:t>12.  ADIM</a:t>
            </a:r>
          </a:p>
          <a:p>
            <a:pPr>
              <a:lnSpc>
                <a:spcPct val="150000"/>
              </a:lnSpc>
            </a:pPr>
            <a:r>
              <a:rPr lang="tr-TR" sz="2800" b="1" dirty="0" smtClean="0">
                <a:solidFill>
                  <a:srgbClr val="00B0F0"/>
                </a:solidFill>
                <a:cs typeface="Arial" panose="020B0604020202020204" pitchFamily="34" charset="0"/>
              </a:rPr>
              <a:t>Kendine ulaşılabilir hedefler belirle</a:t>
            </a:r>
            <a:endParaRPr lang="tr-TR" sz="2800" b="1" dirty="0">
              <a:solidFill>
                <a:srgbClr val="00B0F0"/>
              </a:solidFill>
              <a:cs typeface="Arial" panose="020B0604020202020204" pitchFamily="34" charset="0"/>
            </a:endParaRPr>
          </a:p>
        </p:txBody>
      </p:sp>
      <p:pic>
        <p:nvPicPr>
          <p:cNvPr id="6" name="Picture 5" descr="logo_yatayA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083" y="6237312"/>
            <a:ext cx="1693613" cy="520385"/>
          </a:xfrm>
          <a:prstGeom prst="rect">
            <a:avLst/>
          </a:prstGeom>
        </p:spPr>
      </p:pic>
      <p:cxnSp>
        <p:nvCxnSpPr>
          <p:cNvPr id="7" name="Straight Connector 6"/>
          <p:cNvCxnSpPr/>
          <p:nvPr/>
        </p:nvCxnSpPr>
        <p:spPr>
          <a:xfrm>
            <a:off x="0" y="6093296"/>
            <a:ext cx="9144000" cy="0"/>
          </a:xfrm>
          <a:prstGeom prst="line">
            <a:avLst/>
          </a:prstGeom>
          <a:ln>
            <a:solidFill>
              <a:schemeClr val="bg1">
                <a:lumMod val="75000"/>
              </a:schemeClr>
            </a:solidFill>
          </a:ln>
        </p:spPr>
        <p:style>
          <a:lnRef idx="1">
            <a:schemeClr val="accent3"/>
          </a:lnRef>
          <a:fillRef idx="0">
            <a:schemeClr val="accent3"/>
          </a:fillRef>
          <a:effectRef idx="0">
            <a:schemeClr val="accent3"/>
          </a:effectRef>
          <a:fontRef idx="minor">
            <a:schemeClr val="tx1"/>
          </a:fontRef>
        </p:style>
      </p:cxnSp>
      <p:sp>
        <p:nvSpPr>
          <p:cNvPr id="8" name="TextBox 7"/>
          <p:cNvSpPr txBox="1"/>
          <p:nvPr/>
        </p:nvSpPr>
        <p:spPr>
          <a:xfrm>
            <a:off x="7713166" y="6226967"/>
            <a:ext cx="1301959" cy="416011"/>
          </a:xfrm>
          <a:prstGeom prst="rect">
            <a:avLst/>
          </a:prstGeom>
          <a:noFill/>
        </p:spPr>
        <p:txBody>
          <a:bodyPr wrap="none" rtlCol="0">
            <a:spAutoFit/>
          </a:bodyPr>
          <a:lstStyle/>
          <a:p>
            <a:pPr algn="r">
              <a:lnSpc>
                <a:spcPct val="150000"/>
              </a:lnSpc>
            </a:pPr>
            <a:r>
              <a:rPr lang="tr-TR" sz="1600" b="1" dirty="0" smtClean="0">
                <a:solidFill>
                  <a:srgbClr val="00B3E3"/>
                </a:solidFill>
                <a:latin typeface="Arial" panose="020B0604020202020204" pitchFamily="34" charset="0"/>
                <a:cs typeface="Arial" panose="020B0604020202020204" pitchFamily="34" charset="0"/>
              </a:rPr>
              <a:t>Sayfa 27/32</a:t>
            </a:r>
          </a:p>
        </p:txBody>
      </p:sp>
      <p:sp>
        <p:nvSpPr>
          <p:cNvPr id="9" name="TextBox 8"/>
          <p:cNvSpPr txBox="1">
            <a:spLocks/>
          </p:cNvSpPr>
          <p:nvPr/>
        </p:nvSpPr>
        <p:spPr>
          <a:xfrm>
            <a:off x="323528" y="1700808"/>
            <a:ext cx="5391731" cy="3960440"/>
          </a:xfrm>
          <a:prstGeom prst="rect">
            <a:avLst/>
          </a:prstGeom>
          <a:noFill/>
        </p:spPr>
        <p:txBody>
          <a:bodyPr wrap="square" rtlCol="0">
            <a:noAutofit/>
          </a:bodyPr>
          <a:lstStyle/>
          <a:p>
            <a:pPr>
              <a:lnSpc>
                <a:spcPct val="150000"/>
              </a:lnSpc>
            </a:pPr>
            <a:r>
              <a:rPr lang="tr-TR" sz="2000" dirty="0" smtClean="0">
                <a:solidFill>
                  <a:schemeClr val="tx1">
                    <a:lumMod val="65000"/>
                    <a:lumOff val="35000"/>
                  </a:schemeClr>
                </a:solidFill>
                <a:latin typeface="Arial" panose="020B0604020202020204" pitchFamily="34" charset="0"/>
                <a:cs typeface="Arial" panose="020B0604020202020204" pitchFamily="34" charset="0"/>
              </a:rPr>
              <a:t>Yeni yılda yeni ve ulaşılabilir hedefler belirleyerek yeni bir başlangıç yapmaya ne dersin?</a:t>
            </a:r>
          </a:p>
          <a:p>
            <a:pPr>
              <a:lnSpc>
                <a:spcPct val="150000"/>
              </a:lnSpc>
            </a:pPr>
            <a:endParaRPr lang="tr-TR" sz="2000" dirty="0" smtClean="0">
              <a:solidFill>
                <a:schemeClr val="tx1">
                  <a:lumMod val="65000"/>
                  <a:lumOff val="35000"/>
                </a:schemeClr>
              </a:solidFill>
              <a:latin typeface="Arial" panose="020B0604020202020204" pitchFamily="34" charset="0"/>
              <a:cs typeface="Arial" panose="020B0604020202020204" pitchFamily="34" charset="0"/>
            </a:endParaRPr>
          </a:p>
          <a:p>
            <a:pPr>
              <a:lnSpc>
                <a:spcPct val="150000"/>
              </a:lnSpc>
            </a:pPr>
            <a:r>
              <a:rPr lang="tr-TR" sz="2000" dirty="0" smtClean="0">
                <a:solidFill>
                  <a:schemeClr val="tx1">
                    <a:lumMod val="65000"/>
                    <a:lumOff val="35000"/>
                  </a:schemeClr>
                </a:solidFill>
                <a:latin typeface="Arial" panose="020B0604020202020204" pitchFamily="34" charset="0"/>
                <a:cs typeface="Arial" panose="020B0604020202020204" pitchFamily="34" charset="0"/>
              </a:rPr>
              <a:t>Küçük ama etkili adımlarla 14 adımda yeni bir sen olabilirsin. </a:t>
            </a:r>
          </a:p>
          <a:p>
            <a:pPr>
              <a:lnSpc>
                <a:spcPct val="150000"/>
              </a:lnSpc>
            </a:pPr>
            <a:endParaRPr lang="tr-TR" sz="2000" dirty="0">
              <a:solidFill>
                <a:schemeClr val="tx1">
                  <a:lumMod val="65000"/>
                  <a:lumOff val="35000"/>
                </a:schemeClr>
              </a:solidFill>
              <a:latin typeface="Arial" panose="020B0604020202020204" pitchFamily="34" charset="0"/>
              <a:cs typeface="Arial" panose="020B0604020202020204" pitchFamily="34" charset="0"/>
            </a:endParaRPr>
          </a:p>
          <a:p>
            <a:pPr>
              <a:lnSpc>
                <a:spcPct val="150000"/>
              </a:lnSpc>
            </a:pPr>
            <a:r>
              <a:rPr lang="tr-TR" sz="2000" dirty="0" smtClean="0">
                <a:solidFill>
                  <a:schemeClr val="tx1">
                    <a:lumMod val="65000"/>
                    <a:lumOff val="35000"/>
                  </a:schemeClr>
                </a:solidFill>
                <a:latin typeface="Arial" panose="020B0604020202020204" pitchFamily="34" charset="0"/>
                <a:cs typeface="Arial" panose="020B0604020202020204" pitchFamily="34" charset="0"/>
              </a:rPr>
              <a:t>İSTE---BAŞLA---KAZAN</a:t>
            </a:r>
          </a:p>
          <a:p>
            <a:pPr>
              <a:lnSpc>
                <a:spcPct val="150000"/>
              </a:lnSpc>
            </a:pPr>
            <a:endParaRPr lang="tr-TR" sz="2000" dirty="0">
              <a:solidFill>
                <a:schemeClr val="tx1">
                  <a:lumMod val="65000"/>
                  <a:lumOff val="35000"/>
                </a:schemeClr>
              </a:solidFill>
              <a:latin typeface="Arial" panose="020B0604020202020204" pitchFamily="34" charset="0"/>
              <a:cs typeface="Arial" panose="020B0604020202020204" pitchFamily="34" charset="0"/>
            </a:endParaRPr>
          </a:p>
        </p:txBody>
      </p:sp>
      <p:pic>
        <p:nvPicPr>
          <p:cNvPr id="2050" name="Picture 2" descr="http://assets.nydailynews.com/polopoly_fs/1.1380943!/img/httpImage/image.jpg_gen/derivatives/landscape_635/135697577.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8145" y="1240966"/>
            <a:ext cx="3266254" cy="48523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41593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3500" y="1231900"/>
            <a:ext cx="184666" cy="369332"/>
          </a:xfrm>
          <a:prstGeom prst="rect">
            <a:avLst/>
          </a:prstGeom>
          <a:noFill/>
        </p:spPr>
        <p:txBody>
          <a:bodyPr wrap="none" rtlCol="0">
            <a:spAutoFit/>
          </a:bodyPr>
          <a:lstStyle/>
          <a:p>
            <a:endParaRPr lang="en-US" dirty="0"/>
          </a:p>
        </p:txBody>
      </p:sp>
      <p:sp>
        <p:nvSpPr>
          <p:cNvPr id="10" name="Rectangle 9"/>
          <p:cNvSpPr/>
          <p:nvPr/>
        </p:nvSpPr>
        <p:spPr>
          <a:xfrm>
            <a:off x="0" y="2276872"/>
            <a:ext cx="9144000" cy="2026003"/>
          </a:xfrm>
          <a:prstGeom prst="rect">
            <a:avLst/>
          </a:prstGeom>
          <a:solidFill>
            <a:srgbClr val="00B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TextBox 2"/>
          <p:cNvSpPr txBox="1"/>
          <p:nvPr/>
        </p:nvSpPr>
        <p:spPr>
          <a:xfrm>
            <a:off x="107504" y="2302738"/>
            <a:ext cx="5760640" cy="1938992"/>
          </a:xfrm>
          <a:prstGeom prst="rect">
            <a:avLst/>
          </a:prstGeom>
          <a:noFill/>
        </p:spPr>
        <p:txBody>
          <a:bodyPr wrap="square" rtlCol="0">
            <a:spAutoFit/>
          </a:bodyPr>
          <a:lstStyle/>
          <a:p>
            <a:r>
              <a:rPr lang="tr-TR" sz="4800" b="1" dirty="0" smtClean="0">
                <a:solidFill>
                  <a:schemeClr val="bg1"/>
                </a:solidFill>
                <a:latin typeface="+mj-lt"/>
                <a:cs typeface="Arial" panose="020B0604020202020204" pitchFamily="34" charset="0"/>
              </a:rPr>
              <a:t>ADIM-13</a:t>
            </a:r>
          </a:p>
          <a:p>
            <a:r>
              <a:rPr lang="tr-TR" sz="3600" b="1" dirty="0" smtClean="0">
                <a:solidFill>
                  <a:schemeClr val="bg1"/>
                </a:solidFill>
                <a:latin typeface="+mj-lt"/>
                <a:cs typeface="Arial" panose="020B0604020202020204" pitchFamily="34" charset="0"/>
              </a:rPr>
              <a:t>Diyetinde posalı besinlere yer ver</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15075" y="2276872"/>
            <a:ext cx="2828925" cy="1990725"/>
          </a:xfrm>
          <a:prstGeom prst="rect">
            <a:avLst/>
          </a:prstGeom>
        </p:spPr>
      </p:pic>
    </p:spTree>
    <p:extLst>
      <p:ext uri="{BB962C8B-B14F-4D97-AF65-F5344CB8AC3E}">
        <p14:creationId xmlns:p14="http://schemas.microsoft.com/office/powerpoint/2010/main" val="900748395"/>
      </p:ext>
    </p:extLst>
  </p:cSld>
  <p:clrMapOvr>
    <a:masterClrMapping/>
  </p:clrMapOvr>
  <p:transition spd="slow">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cdn.roogirl.com/wp-content/uploads/2013/10/beans-high-fiber-food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70289" y="3501007"/>
            <a:ext cx="3743535" cy="249971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23527" y="221769"/>
            <a:ext cx="5153719" cy="1477328"/>
          </a:xfrm>
          <a:prstGeom prst="rect">
            <a:avLst/>
          </a:prstGeom>
          <a:noFill/>
        </p:spPr>
        <p:txBody>
          <a:bodyPr wrap="none" rtlCol="0">
            <a:spAutoFit/>
          </a:bodyPr>
          <a:lstStyle/>
          <a:p>
            <a:pPr>
              <a:lnSpc>
                <a:spcPct val="150000"/>
              </a:lnSpc>
            </a:pPr>
            <a:r>
              <a:rPr lang="tr-TR" sz="3200" b="1" dirty="0" smtClean="0">
                <a:solidFill>
                  <a:srgbClr val="00B0F0"/>
                </a:solidFill>
                <a:latin typeface="+mj-lt"/>
              </a:rPr>
              <a:t>13.  ADIM</a:t>
            </a:r>
          </a:p>
          <a:p>
            <a:pPr>
              <a:lnSpc>
                <a:spcPct val="150000"/>
              </a:lnSpc>
            </a:pPr>
            <a:r>
              <a:rPr lang="tr-TR" sz="2800" b="1" dirty="0" smtClean="0">
                <a:solidFill>
                  <a:srgbClr val="00B0F0"/>
                </a:solidFill>
                <a:cs typeface="Arial" panose="020B0604020202020204" pitchFamily="34" charset="0"/>
              </a:rPr>
              <a:t>Diyetinde </a:t>
            </a:r>
            <a:r>
              <a:rPr lang="tr-TR" sz="2800" b="1" dirty="0">
                <a:solidFill>
                  <a:srgbClr val="00B0F0"/>
                </a:solidFill>
                <a:cs typeface="Arial" panose="020B0604020202020204" pitchFamily="34" charset="0"/>
              </a:rPr>
              <a:t>posalı besinlere yer </a:t>
            </a:r>
            <a:r>
              <a:rPr lang="tr-TR" sz="2800" b="1" dirty="0" smtClean="0">
                <a:solidFill>
                  <a:srgbClr val="00B0F0"/>
                </a:solidFill>
                <a:cs typeface="Arial" panose="020B0604020202020204" pitchFamily="34" charset="0"/>
              </a:rPr>
              <a:t>ver</a:t>
            </a:r>
            <a:endParaRPr lang="tr-TR" sz="2800" b="1" dirty="0">
              <a:solidFill>
                <a:srgbClr val="00B0F0"/>
              </a:solidFill>
              <a:cs typeface="Arial" panose="020B0604020202020204" pitchFamily="34" charset="0"/>
            </a:endParaRPr>
          </a:p>
        </p:txBody>
      </p:sp>
      <p:pic>
        <p:nvPicPr>
          <p:cNvPr id="6" name="Picture 5" descr="logo_yatayA4.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2083" y="6237312"/>
            <a:ext cx="1693613" cy="520385"/>
          </a:xfrm>
          <a:prstGeom prst="rect">
            <a:avLst/>
          </a:prstGeom>
        </p:spPr>
      </p:pic>
      <p:cxnSp>
        <p:nvCxnSpPr>
          <p:cNvPr id="7" name="Straight Connector 6"/>
          <p:cNvCxnSpPr/>
          <p:nvPr/>
        </p:nvCxnSpPr>
        <p:spPr>
          <a:xfrm>
            <a:off x="0" y="6093296"/>
            <a:ext cx="9144000" cy="0"/>
          </a:xfrm>
          <a:prstGeom prst="line">
            <a:avLst/>
          </a:prstGeom>
          <a:ln>
            <a:solidFill>
              <a:schemeClr val="bg1">
                <a:lumMod val="75000"/>
              </a:schemeClr>
            </a:solidFill>
          </a:ln>
        </p:spPr>
        <p:style>
          <a:lnRef idx="1">
            <a:schemeClr val="accent3"/>
          </a:lnRef>
          <a:fillRef idx="0">
            <a:schemeClr val="accent3"/>
          </a:fillRef>
          <a:effectRef idx="0">
            <a:schemeClr val="accent3"/>
          </a:effectRef>
          <a:fontRef idx="minor">
            <a:schemeClr val="tx1"/>
          </a:fontRef>
        </p:style>
      </p:cxnSp>
      <p:sp>
        <p:nvSpPr>
          <p:cNvPr id="8" name="TextBox 7"/>
          <p:cNvSpPr txBox="1"/>
          <p:nvPr/>
        </p:nvSpPr>
        <p:spPr>
          <a:xfrm>
            <a:off x="7713166" y="6226967"/>
            <a:ext cx="1301959" cy="416011"/>
          </a:xfrm>
          <a:prstGeom prst="rect">
            <a:avLst/>
          </a:prstGeom>
          <a:noFill/>
        </p:spPr>
        <p:txBody>
          <a:bodyPr wrap="none" rtlCol="0">
            <a:spAutoFit/>
          </a:bodyPr>
          <a:lstStyle/>
          <a:p>
            <a:pPr algn="r">
              <a:lnSpc>
                <a:spcPct val="150000"/>
              </a:lnSpc>
            </a:pPr>
            <a:r>
              <a:rPr lang="tr-TR" sz="1600" b="1" dirty="0" smtClean="0">
                <a:solidFill>
                  <a:srgbClr val="00B3E3"/>
                </a:solidFill>
                <a:latin typeface="Arial" panose="020B0604020202020204" pitchFamily="34" charset="0"/>
                <a:cs typeface="Arial" panose="020B0604020202020204" pitchFamily="34" charset="0"/>
              </a:rPr>
              <a:t>Sayfa 29/32</a:t>
            </a:r>
          </a:p>
        </p:txBody>
      </p:sp>
      <p:sp>
        <p:nvSpPr>
          <p:cNvPr id="9" name="TextBox 8"/>
          <p:cNvSpPr txBox="1">
            <a:spLocks/>
          </p:cNvSpPr>
          <p:nvPr/>
        </p:nvSpPr>
        <p:spPr>
          <a:xfrm>
            <a:off x="323528" y="1700808"/>
            <a:ext cx="6408712" cy="4299914"/>
          </a:xfrm>
          <a:prstGeom prst="rect">
            <a:avLst/>
          </a:prstGeom>
          <a:noFill/>
        </p:spPr>
        <p:txBody>
          <a:bodyPr wrap="square" rtlCol="0">
            <a:noAutofit/>
          </a:bodyPr>
          <a:lstStyle/>
          <a:p>
            <a:pPr>
              <a:lnSpc>
                <a:spcPct val="150000"/>
              </a:lnSpc>
            </a:pPr>
            <a:r>
              <a:rPr lang="tr-TR" sz="2000" dirty="0" smtClean="0">
                <a:solidFill>
                  <a:schemeClr val="tx1">
                    <a:lumMod val="65000"/>
                    <a:lumOff val="35000"/>
                  </a:schemeClr>
                </a:solidFill>
                <a:latin typeface="Arial" panose="020B0604020202020204" pitchFamily="34" charset="0"/>
                <a:cs typeface="Arial" panose="020B0604020202020204" pitchFamily="34" charset="0"/>
              </a:rPr>
              <a:t>Diyet ile alınan posa, bağırsak hareketlerini arttırarak kabızlık sorununu önler. Bunun yanı sıra kolesterol düşürücü, bir takım kanser oluşumunu önleyici etkisi de vardır. Sağlıklı bir kişi günde 25-30 gram posa tüketmelidir. Meyve ve sebzeler, tahıllar ve kuru baklagiller posa içeriği yüksek besinlerdir.</a:t>
            </a:r>
          </a:p>
          <a:p>
            <a:pPr>
              <a:lnSpc>
                <a:spcPct val="150000"/>
              </a:lnSpc>
            </a:pPr>
            <a:endParaRPr lang="tr-TR" sz="2000" dirty="0" smtClean="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4159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3500" y="1231900"/>
            <a:ext cx="184666" cy="369332"/>
          </a:xfrm>
          <a:prstGeom prst="rect">
            <a:avLst/>
          </a:prstGeom>
          <a:noFill/>
        </p:spPr>
        <p:txBody>
          <a:bodyPr wrap="none" rtlCol="0">
            <a:spAutoFit/>
          </a:bodyPr>
          <a:lstStyle/>
          <a:p>
            <a:endParaRPr lang="en-US" dirty="0"/>
          </a:p>
        </p:txBody>
      </p:sp>
      <p:sp>
        <p:nvSpPr>
          <p:cNvPr id="10" name="Rectangle 9"/>
          <p:cNvSpPr/>
          <p:nvPr/>
        </p:nvSpPr>
        <p:spPr>
          <a:xfrm>
            <a:off x="0" y="2276872"/>
            <a:ext cx="9144000" cy="2026003"/>
          </a:xfrm>
          <a:prstGeom prst="rect">
            <a:avLst/>
          </a:prstGeom>
          <a:solidFill>
            <a:srgbClr val="00B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TextBox 2"/>
          <p:cNvSpPr txBox="1"/>
          <p:nvPr/>
        </p:nvSpPr>
        <p:spPr>
          <a:xfrm>
            <a:off x="107503" y="2276872"/>
            <a:ext cx="6408713" cy="2062103"/>
          </a:xfrm>
          <a:prstGeom prst="rect">
            <a:avLst/>
          </a:prstGeom>
          <a:noFill/>
        </p:spPr>
        <p:txBody>
          <a:bodyPr wrap="square" rtlCol="0">
            <a:spAutoFit/>
          </a:bodyPr>
          <a:lstStyle/>
          <a:p>
            <a:r>
              <a:rPr lang="tr-TR" sz="4800" b="1" dirty="0" smtClean="0">
                <a:solidFill>
                  <a:schemeClr val="bg1"/>
                </a:solidFill>
                <a:latin typeface="+mj-lt"/>
                <a:cs typeface="Arial" panose="020B0604020202020204" pitchFamily="34" charset="0"/>
              </a:rPr>
              <a:t>ADIM-1 </a:t>
            </a:r>
          </a:p>
          <a:p>
            <a:r>
              <a:rPr lang="tr-TR" sz="4000" b="1" dirty="0" smtClean="0">
                <a:solidFill>
                  <a:schemeClr val="bg1"/>
                </a:solidFill>
                <a:latin typeface="+mj-lt"/>
                <a:cs typeface="Arial" panose="020B0604020202020204" pitchFamily="34" charset="0"/>
              </a:rPr>
              <a:t>Kahvaltı etmeyi alışkanlık edin</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15075" y="2276872"/>
            <a:ext cx="2828925" cy="1990725"/>
          </a:xfrm>
          <a:prstGeom prst="rect">
            <a:avLst/>
          </a:prstGeom>
        </p:spPr>
      </p:pic>
    </p:spTree>
    <p:extLst>
      <p:ext uri="{BB962C8B-B14F-4D97-AF65-F5344CB8AC3E}">
        <p14:creationId xmlns:p14="http://schemas.microsoft.com/office/powerpoint/2010/main" val="894211671"/>
      </p:ext>
    </p:extLst>
  </p:cSld>
  <p:clrMapOvr>
    <a:masterClrMapping/>
  </p:clrMapOvr>
  <p:transition spd="slow">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3500" y="1231900"/>
            <a:ext cx="184666" cy="369332"/>
          </a:xfrm>
          <a:prstGeom prst="rect">
            <a:avLst/>
          </a:prstGeom>
          <a:noFill/>
        </p:spPr>
        <p:txBody>
          <a:bodyPr wrap="none" rtlCol="0">
            <a:spAutoFit/>
          </a:bodyPr>
          <a:lstStyle/>
          <a:p>
            <a:endParaRPr lang="en-US" dirty="0"/>
          </a:p>
        </p:txBody>
      </p:sp>
      <p:sp>
        <p:nvSpPr>
          <p:cNvPr id="10" name="Rectangle 9"/>
          <p:cNvSpPr/>
          <p:nvPr/>
        </p:nvSpPr>
        <p:spPr>
          <a:xfrm>
            <a:off x="0" y="2276872"/>
            <a:ext cx="9144000" cy="2026003"/>
          </a:xfrm>
          <a:prstGeom prst="rect">
            <a:avLst/>
          </a:prstGeom>
          <a:solidFill>
            <a:srgbClr val="00B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TextBox 2"/>
          <p:cNvSpPr txBox="1"/>
          <p:nvPr/>
        </p:nvSpPr>
        <p:spPr>
          <a:xfrm>
            <a:off x="107504" y="2302738"/>
            <a:ext cx="5760640" cy="1384995"/>
          </a:xfrm>
          <a:prstGeom prst="rect">
            <a:avLst/>
          </a:prstGeom>
          <a:noFill/>
        </p:spPr>
        <p:txBody>
          <a:bodyPr wrap="square" rtlCol="0">
            <a:spAutoFit/>
          </a:bodyPr>
          <a:lstStyle/>
          <a:p>
            <a:r>
              <a:rPr lang="tr-TR" sz="4800" b="1" dirty="0" smtClean="0">
                <a:solidFill>
                  <a:schemeClr val="bg1"/>
                </a:solidFill>
                <a:latin typeface="+mj-lt"/>
                <a:cs typeface="Arial" panose="020B0604020202020204" pitchFamily="34" charset="0"/>
              </a:rPr>
              <a:t>ADIM-14</a:t>
            </a:r>
          </a:p>
          <a:p>
            <a:r>
              <a:rPr lang="tr-TR" sz="3600" b="1" dirty="0" smtClean="0">
                <a:solidFill>
                  <a:schemeClr val="bg1"/>
                </a:solidFill>
                <a:latin typeface="+mj-lt"/>
                <a:cs typeface="Arial" panose="020B0604020202020204" pitchFamily="34" charset="0"/>
              </a:rPr>
              <a:t>Bağımlılıklarından kurtul</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15075" y="2276872"/>
            <a:ext cx="2828925" cy="1990725"/>
          </a:xfrm>
          <a:prstGeom prst="rect">
            <a:avLst/>
          </a:prstGeom>
        </p:spPr>
      </p:pic>
    </p:spTree>
    <p:extLst>
      <p:ext uri="{BB962C8B-B14F-4D97-AF65-F5344CB8AC3E}">
        <p14:creationId xmlns:p14="http://schemas.microsoft.com/office/powerpoint/2010/main" val="900748395"/>
      </p:ext>
    </p:extLst>
  </p:cSld>
  <p:clrMapOvr>
    <a:masterClrMapping/>
  </p:clrMapOvr>
  <p:transition spd="slow">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7" y="221769"/>
            <a:ext cx="3854388" cy="1477328"/>
          </a:xfrm>
          <a:prstGeom prst="rect">
            <a:avLst/>
          </a:prstGeom>
          <a:noFill/>
        </p:spPr>
        <p:txBody>
          <a:bodyPr wrap="none" rtlCol="0">
            <a:spAutoFit/>
          </a:bodyPr>
          <a:lstStyle/>
          <a:p>
            <a:pPr>
              <a:lnSpc>
                <a:spcPct val="150000"/>
              </a:lnSpc>
            </a:pPr>
            <a:r>
              <a:rPr lang="tr-TR" sz="3200" b="1" dirty="0" smtClean="0">
                <a:solidFill>
                  <a:srgbClr val="00B0F0"/>
                </a:solidFill>
                <a:latin typeface="+mj-lt"/>
              </a:rPr>
              <a:t>14.  ADIM</a:t>
            </a:r>
          </a:p>
          <a:p>
            <a:pPr>
              <a:lnSpc>
                <a:spcPct val="150000"/>
              </a:lnSpc>
            </a:pPr>
            <a:r>
              <a:rPr lang="tr-TR" sz="2800" b="1" dirty="0" smtClean="0">
                <a:solidFill>
                  <a:srgbClr val="00B0F0"/>
                </a:solidFill>
                <a:cs typeface="Arial" panose="020B0604020202020204" pitchFamily="34" charset="0"/>
              </a:rPr>
              <a:t>Bağımlılıklarından kurtul</a:t>
            </a:r>
            <a:endParaRPr lang="es-ES" sz="2800" b="1" dirty="0">
              <a:solidFill>
                <a:srgbClr val="00B0F0"/>
              </a:solidFill>
              <a:cs typeface="Arial" panose="020B0604020202020204" pitchFamily="34" charset="0"/>
            </a:endParaRPr>
          </a:p>
        </p:txBody>
      </p:sp>
      <p:pic>
        <p:nvPicPr>
          <p:cNvPr id="6" name="Picture 5" descr="logo_yatayA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083" y="6237312"/>
            <a:ext cx="1693613" cy="520385"/>
          </a:xfrm>
          <a:prstGeom prst="rect">
            <a:avLst/>
          </a:prstGeom>
        </p:spPr>
      </p:pic>
      <p:cxnSp>
        <p:nvCxnSpPr>
          <p:cNvPr id="7" name="Straight Connector 6"/>
          <p:cNvCxnSpPr/>
          <p:nvPr/>
        </p:nvCxnSpPr>
        <p:spPr>
          <a:xfrm>
            <a:off x="0" y="6093296"/>
            <a:ext cx="9144000" cy="0"/>
          </a:xfrm>
          <a:prstGeom prst="line">
            <a:avLst/>
          </a:prstGeom>
          <a:ln>
            <a:solidFill>
              <a:schemeClr val="bg1">
                <a:lumMod val="75000"/>
              </a:schemeClr>
            </a:solidFill>
          </a:ln>
        </p:spPr>
        <p:style>
          <a:lnRef idx="1">
            <a:schemeClr val="accent3"/>
          </a:lnRef>
          <a:fillRef idx="0">
            <a:schemeClr val="accent3"/>
          </a:fillRef>
          <a:effectRef idx="0">
            <a:schemeClr val="accent3"/>
          </a:effectRef>
          <a:fontRef idx="minor">
            <a:schemeClr val="tx1"/>
          </a:fontRef>
        </p:style>
      </p:cxnSp>
      <p:sp>
        <p:nvSpPr>
          <p:cNvPr id="8" name="TextBox 7"/>
          <p:cNvSpPr txBox="1"/>
          <p:nvPr/>
        </p:nvSpPr>
        <p:spPr>
          <a:xfrm>
            <a:off x="7713166" y="6226967"/>
            <a:ext cx="1301959" cy="416011"/>
          </a:xfrm>
          <a:prstGeom prst="rect">
            <a:avLst/>
          </a:prstGeom>
          <a:noFill/>
        </p:spPr>
        <p:txBody>
          <a:bodyPr wrap="none" rtlCol="0">
            <a:spAutoFit/>
          </a:bodyPr>
          <a:lstStyle/>
          <a:p>
            <a:pPr algn="r">
              <a:lnSpc>
                <a:spcPct val="150000"/>
              </a:lnSpc>
            </a:pPr>
            <a:r>
              <a:rPr lang="tr-TR" sz="1600" b="1" dirty="0" smtClean="0">
                <a:solidFill>
                  <a:srgbClr val="00B3E3"/>
                </a:solidFill>
                <a:latin typeface="Arial" panose="020B0604020202020204" pitchFamily="34" charset="0"/>
                <a:cs typeface="Arial" panose="020B0604020202020204" pitchFamily="34" charset="0"/>
              </a:rPr>
              <a:t>Sayfa 31/32</a:t>
            </a:r>
          </a:p>
        </p:txBody>
      </p:sp>
      <p:sp>
        <p:nvSpPr>
          <p:cNvPr id="9" name="TextBox 8"/>
          <p:cNvSpPr txBox="1">
            <a:spLocks/>
          </p:cNvSpPr>
          <p:nvPr/>
        </p:nvSpPr>
        <p:spPr>
          <a:xfrm>
            <a:off x="323528" y="1733606"/>
            <a:ext cx="5400600" cy="3960440"/>
          </a:xfrm>
          <a:prstGeom prst="rect">
            <a:avLst/>
          </a:prstGeom>
          <a:noFill/>
        </p:spPr>
        <p:txBody>
          <a:bodyPr wrap="square" rtlCol="0">
            <a:noAutofit/>
          </a:bodyPr>
          <a:lstStyle/>
          <a:p>
            <a:pPr>
              <a:lnSpc>
                <a:spcPct val="150000"/>
              </a:lnSpc>
            </a:pPr>
            <a:r>
              <a:rPr lang="tr-TR" sz="2000" dirty="0" smtClean="0">
                <a:solidFill>
                  <a:schemeClr val="tx1">
                    <a:lumMod val="65000"/>
                    <a:lumOff val="35000"/>
                  </a:schemeClr>
                </a:solidFill>
                <a:latin typeface="Arial" panose="020B0604020202020204" pitchFamily="34" charset="0"/>
                <a:cs typeface="Arial" panose="020B0604020202020204" pitchFamily="34" charset="0"/>
              </a:rPr>
              <a:t>Bedenine ve organlarına zarar veren alışkanlıklar, sadece sigara ve alkol değildir. Aşırı miktarda yemek de bir bağımlılıktır ve vücuduna zarar verir. Yeni yılda daha yeterli ve dengeli beslenerek, bağımlılıklarından kurtulup daha sağlıklı bir vücuda kavuşabilirsin.</a:t>
            </a:r>
          </a:p>
        </p:txBody>
      </p:sp>
      <p:pic>
        <p:nvPicPr>
          <p:cNvPr id="4098" name="Picture 2" descr="http://www.fittodo.com/images/Health%20Issues/Health%20Issues/Addiction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38061" y="1708707"/>
            <a:ext cx="3419872" cy="3419872"/>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41593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295" y="246193"/>
            <a:ext cx="7439025" cy="5229225"/>
          </a:xfrm>
          <a:prstGeom prst="rect">
            <a:avLst/>
          </a:prstGeom>
        </p:spPr>
      </p:pic>
      <p:sp>
        <p:nvSpPr>
          <p:cNvPr id="2" name="TextBox 1"/>
          <p:cNvSpPr txBox="1"/>
          <p:nvPr/>
        </p:nvSpPr>
        <p:spPr>
          <a:xfrm>
            <a:off x="1333500" y="1231900"/>
            <a:ext cx="184666" cy="369332"/>
          </a:xfrm>
          <a:prstGeom prst="rect">
            <a:avLst/>
          </a:prstGeom>
          <a:noFill/>
        </p:spPr>
        <p:txBody>
          <a:bodyPr wrap="none" rtlCol="0">
            <a:spAutoFit/>
          </a:bodyPr>
          <a:lstStyle/>
          <a:p>
            <a:endParaRPr lang="en-US" dirty="0"/>
          </a:p>
        </p:txBody>
      </p:sp>
      <p:sp>
        <p:nvSpPr>
          <p:cNvPr id="3" name="TextBox 2"/>
          <p:cNvSpPr txBox="1"/>
          <p:nvPr/>
        </p:nvSpPr>
        <p:spPr>
          <a:xfrm>
            <a:off x="5840050" y="4437112"/>
            <a:ext cx="3119444" cy="830997"/>
          </a:xfrm>
          <a:prstGeom prst="rect">
            <a:avLst/>
          </a:prstGeom>
          <a:noFill/>
        </p:spPr>
        <p:txBody>
          <a:bodyPr wrap="none" rtlCol="0">
            <a:spAutoFit/>
          </a:bodyPr>
          <a:lstStyle/>
          <a:p>
            <a:pPr algn="r"/>
            <a:r>
              <a:rPr lang="tr-TR" sz="4800" b="1" dirty="0" smtClean="0">
                <a:solidFill>
                  <a:srgbClr val="00B3E3"/>
                </a:solidFill>
                <a:latin typeface="+mj-lt"/>
              </a:rPr>
              <a:t>Teşekkürler</a:t>
            </a:r>
          </a:p>
        </p:txBody>
      </p:sp>
      <p:cxnSp>
        <p:nvCxnSpPr>
          <p:cNvPr id="5" name="Straight Connector 4"/>
          <p:cNvCxnSpPr/>
          <p:nvPr/>
        </p:nvCxnSpPr>
        <p:spPr>
          <a:xfrm>
            <a:off x="35496" y="5475418"/>
            <a:ext cx="9144000" cy="0"/>
          </a:xfrm>
          <a:prstGeom prst="line">
            <a:avLst/>
          </a:prstGeom>
          <a:ln>
            <a:solidFill>
              <a:schemeClr val="bg1">
                <a:lumMod val="75000"/>
              </a:schemeClr>
            </a:solidFill>
          </a:ln>
        </p:spPr>
        <p:style>
          <a:lnRef idx="1">
            <a:schemeClr val="accent3"/>
          </a:lnRef>
          <a:fillRef idx="0">
            <a:schemeClr val="accent3"/>
          </a:fillRef>
          <a:effectRef idx="0">
            <a:schemeClr val="accent3"/>
          </a:effectRef>
          <a:fontRef idx="minor">
            <a:schemeClr val="tx1"/>
          </a:fontRef>
        </p:style>
      </p:cxn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5588026"/>
            <a:ext cx="9144000" cy="1200912"/>
          </a:xfrm>
          <a:prstGeom prst="rect">
            <a:avLst/>
          </a:prstGeom>
        </p:spPr>
      </p:pic>
    </p:spTree>
    <p:extLst>
      <p:ext uri="{BB962C8B-B14F-4D97-AF65-F5344CB8AC3E}">
        <p14:creationId xmlns:p14="http://schemas.microsoft.com/office/powerpoint/2010/main" val="701981790"/>
      </p:ext>
    </p:extLst>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7" y="221769"/>
            <a:ext cx="4702569" cy="1477328"/>
          </a:xfrm>
          <a:prstGeom prst="rect">
            <a:avLst/>
          </a:prstGeom>
          <a:noFill/>
        </p:spPr>
        <p:txBody>
          <a:bodyPr wrap="none" rtlCol="0">
            <a:spAutoFit/>
          </a:bodyPr>
          <a:lstStyle/>
          <a:p>
            <a:pPr marL="514350" indent="-514350">
              <a:lnSpc>
                <a:spcPct val="150000"/>
              </a:lnSpc>
              <a:buAutoNum type="arabicPeriod"/>
            </a:pPr>
            <a:r>
              <a:rPr lang="tr-TR" sz="3200" b="1" dirty="0" smtClean="0">
                <a:solidFill>
                  <a:srgbClr val="00B3E3"/>
                </a:solidFill>
                <a:latin typeface="+mj-lt"/>
              </a:rPr>
              <a:t>ADIM</a:t>
            </a:r>
          </a:p>
          <a:p>
            <a:pPr>
              <a:lnSpc>
                <a:spcPct val="150000"/>
              </a:lnSpc>
            </a:pPr>
            <a:r>
              <a:rPr lang="tr-TR" sz="2800" b="1" dirty="0" smtClean="0">
                <a:solidFill>
                  <a:srgbClr val="00B3E3"/>
                </a:solidFill>
                <a:latin typeface="+mj-lt"/>
              </a:rPr>
              <a:t>Kahvaltı etmeyi alışkanlık edin</a:t>
            </a:r>
          </a:p>
        </p:txBody>
      </p:sp>
      <p:pic>
        <p:nvPicPr>
          <p:cNvPr id="6" name="Picture 5" descr="logo_yatayA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083" y="6237312"/>
            <a:ext cx="1693613" cy="520385"/>
          </a:xfrm>
          <a:prstGeom prst="rect">
            <a:avLst/>
          </a:prstGeom>
        </p:spPr>
      </p:pic>
      <p:cxnSp>
        <p:nvCxnSpPr>
          <p:cNvPr id="7" name="Straight Connector 6"/>
          <p:cNvCxnSpPr/>
          <p:nvPr/>
        </p:nvCxnSpPr>
        <p:spPr>
          <a:xfrm>
            <a:off x="0" y="6093296"/>
            <a:ext cx="9144000" cy="0"/>
          </a:xfrm>
          <a:prstGeom prst="line">
            <a:avLst/>
          </a:prstGeom>
          <a:ln>
            <a:solidFill>
              <a:schemeClr val="bg1">
                <a:lumMod val="75000"/>
              </a:schemeClr>
            </a:solidFill>
          </a:ln>
        </p:spPr>
        <p:style>
          <a:lnRef idx="1">
            <a:schemeClr val="accent3"/>
          </a:lnRef>
          <a:fillRef idx="0">
            <a:schemeClr val="accent3"/>
          </a:fillRef>
          <a:effectRef idx="0">
            <a:schemeClr val="accent3"/>
          </a:effectRef>
          <a:fontRef idx="minor">
            <a:schemeClr val="tx1"/>
          </a:fontRef>
        </p:style>
      </p:cxnSp>
      <p:sp>
        <p:nvSpPr>
          <p:cNvPr id="8" name="TextBox 7"/>
          <p:cNvSpPr txBox="1"/>
          <p:nvPr/>
        </p:nvSpPr>
        <p:spPr>
          <a:xfrm>
            <a:off x="7826979" y="6226967"/>
            <a:ext cx="1188146" cy="416011"/>
          </a:xfrm>
          <a:prstGeom prst="rect">
            <a:avLst/>
          </a:prstGeom>
          <a:noFill/>
        </p:spPr>
        <p:txBody>
          <a:bodyPr wrap="none" rtlCol="0">
            <a:spAutoFit/>
          </a:bodyPr>
          <a:lstStyle/>
          <a:p>
            <a:pPr algn="r">
              <a:lnSpc>
                <a:spcPct val="150000"/>
              </a:lnSpc>
            </a:pPr>
            <a:r>
              <a:rPr lang="tr-TR" sz="1600" b="1" dirty="0" smtClean="0">
                <a:solidFill>
                  <a:srgbClr val="00B3E3"/>
                </a:solidFill>
                <a:latin typeface="Arial" panose="020B0604020202020204" pitchFamily="34" charset="0"/>
                <a:cs typeface="Arial" panose="020B0604020202020204" pitchFamily="34" charset="0"/>
              </a:rPr>
              <a:t>Sayfa </a:t>
            </a:r>
            <a:r>
              <a:rPr lang="tr-TR" sz="1600" b="1" dirty="0">
                <a:solidFill>
                  <a:srgbClr val="00B3E3"/>
                </a:solidFill>
                <a:latin typeface="Arial" panose="020B0604020202020204" pitchFamily="34" charset="0"/>
                <a:cs typeface="Arial" panose="020B0604020202020204" pitchFamily="34" charset="0"/>
              </a:rPr>
              <a:t>4</a:t>
            </a:r>
            <a:r>
              <a:rPr lang="tr-TR" sz="1600" b="1" dirty="0" smtClean="0">
                <a:solidFill>
                  <a:srgbClr val="00B3E3"/>
                </a:solidFill>
                <a:latin typeface="Arial" panose="020B0604020202020204" pitchFamily="34" charset="0"/>
                <a:cs typeface="Arial" panose="020B0604020202020204" pitchFamily="34" charset="0"/>
              </a:rPr>
              <a:t>/32</a:t>
            </a:r>
          </a:p>
        </p:txBody>
      </p:sp>
      <p:sp>
        <p:nvSpPr>
          <p:cNvPr id="9" name="TextBox 8"/>
          <p:cNvSpPr txBox="1">
            <a:spLocks/>
          </p:cNvSpPr>
          <p:nvPr/>
        </p:nvSpPr>
        <p:spPr>
          <a:xfrm>
            <a:off x="166453" y="1556792"/>
            <a:ext cx="5269643" cy="3960440"/>
          </a:xfrm>
          <a:prstGeom prst="rect">
            <a:avLst/>
          </a:prstGeom>
          <a:noFill/>
        </p:spPr>
        <p:txBody>
          <a:bodyPr wrap="square" rtlCol="0">
            <a:noAutofit/>
          </a:bodyPr>
          <a:lstStyle/>
          <a:p>
            <a:pPr>
              <a:lnSpc>
                <a:spcPct val="150000"/>
              </a:lnSpc>
            </a:pPr>
            <a:r>
              <a:rPr lang="tr-TR" sz="2000" dirty="0" smtClean="0">
                <a:solidFill>
                  <a:schemeClr val="tx1">
                    <a:lumMod val="65000"/>
                    <a:lumOff val="35000"/>
                  </a:schemeClr>
                </a:solidFill>
                <a:latin typeface="Arial" panose="020B0604020202020204" pitchFamily="34" charset="0"/>
                <a:cs typeface="Arial" panose="020B0604020202020204" pitchFamily="34" charset="0"/>
              </a:rPr>
              <a:t>Güne kahvaltı ile başlamak, metabolizmanı daha çabuk harekete geçirecek ve daha iyi bir gün geçirmene yardımcı olacaktır.</a:t>
            </a:r>
            <a:endParaRPr lang="tr-TR" sz="2000" dirty="0">
              <a:solidFill>
                <a:schemeClr val="tx1">
                  <a:lumMod val="65000"/>
                  <a:lumOff val="35000"/>
                </a:schemeClr>
              </a:solidFill>
              <a:latin typeface="Arial" panose="020B0604020202020204" pitchFamily="34" charset="0"/>
              <a:cs typeface="Arial" panose="020B0604020202020204" pitchFamily="34" charset="0"/>
            </a:endParaRPr>
          </a:p>
          <a:p>
            <a:pPr>
              <a:lnSpc>
                <a:spcPct val="150000"/>
              </a:lnSpc>
            </a:pPr>
            <a:r>
              <a:rPr lang="tr-TR" sz="2000" dirty="0" smtClean="0">
                <a:solidFill>
                  <a:schemeClr val="tx1">
                    <a:lumMod val="65000"/>
                    <a:lumOff val="35000"/>
                  </a:schemeClr>
                </a:solidFill>
                <a:latin typeface="Arial" panose="020B0604020202020204" pitchFamily="34" charset="0"/>
                <a:cs typeface="Arial" panose="020B0604020202020204" pitchFamily="34" charset="0"/>
              </a:rPr>
              <a:t>Kahvaltı çoğu kez zaman bulunamadığı için, bazen de önemsiz-sıkıcı olduğu düşüncesi ile atlanır.</a:t>
            </a:r>
            <a:endParaRPr lang="tr-TR" sz="2000" dirty="0">
              <a:solidFill>
                <a:schemeClr val="tx1">
                  <a:lumMod val="65000"/>
                  <a:lumOff val="35000"/>
                </a:schemeClr>
              </a:solidFill>
              <a:latin typeface="Arial" panose="020B0604020202020204" pitchFamily="34" charset="0"/>
              <a:cs typeface="Arial" panose="020B0604020202020204" pitchFamily="34" charset="0"/>
            </a:endParaRPr>
          </a:p>
          <a:p>
            <a:pPr>
              <a:lnSpc>
                <a:spcPct val="150000"/>
              </a:lnSpc>
            </a:pPr>
            <a:r>
              <a:rPr lang="tr-TR" sz="2000" dirty="0" smtClean="0">
                <a:solidFill>
                  <a:schemeClr val="tx1">
                    <a:lumMod val="65000"/>
                    <a:lumOff val="35000"/>
                  </a:schemeClr>
                </a:solidFill>
                <a:latin typeface="Arial" panose="020B0604020202020204" pitchFamily="34" charset="0"/>
                <a:cs typeface="Arial" panose="020B0604020202020204" pitchFamily="34" charset="0"/>
              </a:rPr>
              <a:t>Kahvaltını çeşitlendirerek daha zevkli hale getirmek için, farklı kahvaltı alternatifleri deneyebilirsin.</a:t>
            </a:r>
          </a:p>
        </p:txBody>
      </p:sp>
      <p:pic>
        <p:nvPicPr>
          <p:cNvPr id="3074" name="Picture 2" descr="http://www.healthandwellnesstoday.com/wp-content/uploads/2013/09/continental-breakfast.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37873" y="2276871"/>
            <a:ext cx="3877252" cy="3123667"/>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5104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7" y="221769"/>
            <a:ext cx="4702569" cy="1477328"/>
          </a:xfrm>
          <a:prstGeom prst="rect">
            <a:avLst/>
          </a:prstGeom>
          <a:noFill/>
        </p:spPr>
        <p:txBody>
          <a:bodyPr wrap="none" rtlCol="0">
            <a:spAutoFit/>
          </a:bodyPr>
          <a:lstStyle/>
          <a:p>
            <a:pPr marL="514350" indent="-514350">
              <a:lnSpc>
                <a:spcPct val="150000"/>
              </a:lnSpc>
              <a:buAutoNum type="arabicPeriod"/>
            </a:pPr>
            <a:r>
              <a:rPr lang="tr-TR" sz="3200" b="1" dirty="0" smtClean="0">
                <a:solidFill>
                  <a:srgbClr val="00B3E3"/>
                </a:solidFill>
                <a:latin typeface="+mj-lt"/>
              </a:rPr>
              <a:t>ADIM</a:t>
            </a:r>
          </a:p>
          <a:p>
            <a:pPr>
              <a:lnSpc>
                <a:spcPct val="150000"/>
              </a:lnSpc>
            </a:pPr>
            <a:r>
              <a:rPr lang="tr-TR" sz="2800" b="1" dirty="0" smtClean="0">
                <a:solidFill>
                  <a:srgbClr val="00B3E3"/>
                </a:solidFill>
                <a:latin typeface="+mj-lt"/>
              </a:rPr>
              <a:t>Kahvaltı etmeyi alışkanlık edin</a:t>
            </a:r>
          </a:p>
        </p:txBody>
      </p:sp>
      <p:pic>
        <p:nvPicPr>
          <p:cNvPr id="6" name="Picture 5" descr="logo_yatayA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083" y="6237312"/>
            <a:ext cx="1693613" cy="520385"/>
          </a:xfrm>
          <a:prstGeom prst="rect">
            <a:avLst/>
          </a:prstGeom>
        </p:spPr>
      </p:pic>
      <p:cxnSp>
        <p:nvCxnSpPr>
          <p:cNvPr id="7" name="Straight Connector 6"/>
          <p:cNvCxnSpPr/>
          <p:nvPr/>
        </p:nvCxnSpPr>
        <p:spPr>
          <a:xfrm>
            <a:off x="0" y="6093296"/>
            <a:ext cx="9144000" cy="0"/>
          </a:xfrm>
          <a:prstGeom prst="line">
            <a:avLst/>
          </a:prstGeom>
          <a:ln>
            <a:solidFill>
              <a:schemeClr val="bg1">
                <a:lumMod val="75000"/>
              </a:schemeClr>
            </a:solidFill>
          </a:ln>
        </p:spPr>
        <p:style>
          <a:lnRef idx="1">
            <a:schemeClr val="accent3"/>
          </a:lnRef>
          <a:fillRef idx="0">
            <a:schemeClr val="accent3"/>
          </a:fillRef>
          <a:effectRef idx="0">
            <a:schemeClr val="accent3"/>
          </a:effectRef>
          <a:fontRef idx="minor">
            <a:schemeClr val="tx1"/>
          </a:fontRef>
        </p:style>
      </p:cxnSp>
      <p:sp>
        <p:nvSpPr>
          <p:cNvPr id="8" name="TextBox 7"/>
          <p:cNvSpPr txBox="1"/>
          <p:nvPr/>
        </p:nvSpPr>
        <p:spPr>
          <a:xfrm>
            <a:off x="7826979" y="6226967"/>
            <a:ext cx="1188146" cy="416011"/>
          </a:xfrm>
          <a:prstGeom prst="rect">
            <a:avLst/>
          </a:prstGeom>
          <a:noFill/>
        </p:spPr>
        <p:txBody>
          <a:bodyPr wrap="none" rtlCol="0">
            <a:spAutoFit/>
          </a:bodyPr>
          <a:lstStyle/>
          <a:p>
            <a:pPr algn="r">
              <a:lnSpc>
                <a:spcPct val="150000"/>
              </a:lnSpc>
            </a:pPr>
            <a:r>
              <a:rPr lang="tr-TR" sz="1600" b="1" dirty="0" smtClean="0">
                <a:solidFill>
                  <a:srgbClr val="00B3E3"/>
                </a:solidFill>
                <a:latin typeface="Arial" panose="020B0604020202020204" pitchFamily="34" charset="0"/>
                <a:cs typeface="Arial" panose="020B0604020202020204" pitchFamily="34" charset="0"/>
              </a:rPr>
              <a:t>Sayfa </a:t>
            </a:r>
            <a:r>
              <a:rPr lang="tr-TR" sz="1600" b="1" dirty="0">
                <a:solidFill>
                  <a:srgbClr val="00B3E3"/>
                </a:solidFill>
                <a:latin typeface="Arial" panose="020B0604020202020204" pitchFamily="34" charset="0"/>
                <a:cs typeface="Arial" panose="020B0604020202020204" pitchFamily="34" charset="0"/>
              </a:rPr>
              <a:t>5</a:t>
            </a:r>
            <a:r>
              <a:rPr lang="tr-TR" sz="1600" b="1" dirty="0" smtClean="0">
                <a:solidFill>
                  <a:srgbClr val="00B3E3"/>
                </a:solidFill>
                <a:latin typeface="Arial" panose="020B0604020202020204" pitchFamily="34" charset="0"/>
                <a:cs typeface="Arial" panose="020B0604020202020204" pitchFamily="34" charset="0"/>
              </a:rPr>
              <a:t>/32</a:t>
            </a:r>
          </a:p>
        </p:txBody>
      </p:sp>
      <p:sp>
        <p:nvSpPr>
          <p:cNvPr id="9" name="TextBox 8"/>
          <p:cNvSpPr txBox="1">
            <a:spLocks/>
          </p:cNvSpPr>
          <p:nvPr/>
        </p:nvSpPr>
        <p:spPr>
          <a:xfrm>
            <a:off x="323528" y="1700808"/>
            <a:ext cx="3816424" cy="3960440"/>
          </a:xfrm>
          <a:prstGeom prst="rect">
            <a:avLst/>
          </a:prstGeom>
          <a:noFill/>
        </p:spPr>
        <p:txBody>
          <a:bodyPr wrap="square" rtlCol="0">
            <a:noAutofit/>
          </a:bodyPr>
          <a:lstStyle/>
          <a:p>
            <a:pPr>
              <a:lnSpc>
                <a:spcPct val="150000"/>
              </a:lnSpc>
            </a:pPr>
            <a:r>
              <a:rPr lang="tr-TR" sz="2000" b="1" dirty="0" smtClean="0">
                <a:cs typeface="Arial" panose="020B0604020202020204" pitchFamily="34" charset="0"/>
              </a:rPr>
              <a:t>Alternatif-1</a:t>
            </a:r>
            <a:r>
              <a:rPr lang="tr-TR" sz="2000" b="1" dirty="0"/>
              <a:t> </a:t>
            </a:r>
          </a:p>
          <a:p>
            <a:r>
              <a:rPr lang="tr-TR" sz="2000" dirty="0"/>
              <a:t>1 adet haşlanmış yumurta</a:t>
            </a:r>
          </a:p>
          <a:p>
            <a:r>
              <a:rPr lang="tr-TR" sz="2000" dirty="0"/>
              <a:t>2 dilim tam buğday ekmeği</a:t>
            </a:r>
          </a:p>
          <a:p>
            <a:r>
              <a:rPr lang="tr-TR" sz="2000" dirty="0"/>
              <a:t>1 adet meyve</a:t>
            </a:r>
          </a:p>
          <a:p>
            <a:r>
              <a:rPr lang="tr-TR" sz="2000" dirty="0"/>
              <a:t>1 su bardağı yarım yağlı süt</a:t>
            </a:r>
          </a:p>
          <a:p>
            <a:endParaRPr lang="tr-TR" sz="2000" dirty="0"/>
          </a:p>
          <a:p>
            <a:endParaRPr lang="tr-TR" sz="2000" dirty="0"/>
          </a:p>
          <a:p>
            <a:r>
              <a:rPr lang="tr-TR" sz="2000" b="1" dirty="0" smtClean="0"/>
              <a:t>Alternatif-2</a:t>
            </a:r>
            <a:endParaRPr lang="tr-TR" sz="2000" dirty="0"/>
          </a:p>
          <a:p>
            <a:r>
              <a:rPr lang="tr-TR" sz="2000" dirty="0"/>
              <a:t>6 yemek kaşığı yarım yağlı yoğurt</a:t>
            </a:r>
          </a:p>
          <a:p>
            <a:r>
              <a:rPr lang="tr-TR" sz="2000" dirty="0"/>
              <a:t>1 ince dilim doğranmış ananas</a:t>
            </a:r>
          </a:p>
          <a:p>
            <a:r>
              <a:rPr lang="tr-TR" sz="2000" dirty="0"/>
              <a:t>2 yemek kaşığı kahvaltılık gevrek</a:t>
            </a:r>
          </a:p>
          <a:p>
            <a:r>
              <a:rPr lang="tr-TR" sz="2000" dirty="0"/>
              <a:t> </a:t>
            </a:r>
          </a:p>
          <a:p>
            <a:pPr>
              <a:lnSpc>
                <a:spcPct val="150000"/>
              </a:lnSpc>
            </a:pPr>
            <a:endParaRPr lang="tr-TR" sz="2000" dirty="0" smtClean="0">
              <a:solidFill>
                <a:schemeClr val="tx1">
                  <a:lumMod val="65000"/>
                  <a:lumOff val="35000"/>
                </a:schemeClr>
              </a:solidFill>
              <a:latin typeface="Arial" panose="020B0604020202020204" pitchFamily="34" charset="0"/>
              <a:cs typeface="Arial" panose="020B0604020202020204" pitchFamily="34" charset="0"/>
            </a:endParaRPr>
          </a:p>
        </p:txBody>
      </p:sp>
      <p:sp>
        <p:nvSpPr>
          <p:cNvPr id="10" name="TextBox 8"/>
          <p:cNvSpPr txBox="1">
            <a:spLocks/>
          </p:cNvSpPr>
          <p:nvPr/>
        </p:nvSpPr>
        <p:spPr>
          <a:xfrm>
            <a:off x="4604628" y="1699096"/>
            <a:ext cx="3816424" cy="4106167"/>
          </a:xfrm>
          <a:prstGeom prst="rect">
            <a:avLst/>
          </a:prstGeom>
          <a:noFill/>
        </p:spPr>
        <p:txBody>
          <a:bodyPr wrap="square" rtlCol="0">
            <a:noAutofit/>
          </a:bodyPr>
          <a:lstStyle/>
          <a:p>
            <a:r>
              <a:rPr lang="tr-TR" sz="2000" b="1" dirty="0" smtClean="0"/>
              <a:t>Alternatif-3</a:t>
            </a:r>
            <a:endParaRPr lang="tr-TR" sz="2000" dirty="0"/>
          </a:p>
          <a:p>
            <a:r>
              <a:rPr lang="tr-TR" sz="2000" dirty="0"/>
              <a:t>1 su bardağı yarım yağlı süt</a:t>
            </a:r>
          </a:p>
          <a:p>
            <a:r>
              <a:rPr lang="tr-TR" sz="2000" dirty="0"/>
              <a:t>1 adet muz</a:t>
            </a:r>
          </a:p>
          <a:p>
            <a:r>
              <a:rPr lang="tr-TR" sz="2000" dirty="0"/>
              <a:t>2 bütün ceviz</a:t>
            </a:r>
          </a:p>
          <a:p>
            <a:r>
              <a:rPr lang="tr-TR" sz="2000" dirty="0"/>
              <a:t> </a:t>
            </a:r>
            <a:endParaRPr lang="tr-TR" sz="2000" dirty="0" smtClean="0"/>
          </a:p>
          <a:p>
            <a:endParaRPr lang="tr-TR" sz="2000" dirty="0" smtClean="0"/>
          </a:p>
          <a:p>
            <a:endParaRPr lang="tr-TR" sz="2000" dirty="0"/>
          </a:p>
          <a:p>
            <a:r>
              <a:rPr lang="tr-TR" sz="2000" b="1" dirty="0" smtClean="0"/>
              <a:t>Alternatif-4</a:t>
            </a:r>
            <a:endParaRPr lang="tr-TR" sz="2000" dirty="0"/>
          </a:p>
          <a:p>
            <a:r>
              <a:rPr lang="tr-TR" sz="2000" dirty="0"/>
              <a:t>6 yemek kaşığı kahvaltılık gevrek</a:t>
            </a:r>
          </a:p>
          <a:p>
            <a:r>
              <a:rPr lang="tr-TR" sz="2000" dirty="0"/>
              <a:t>1 su bardağı yarım yağlı süt</a:t>
            </a:r>
          </a:p>
          <a:p>
            <a:r>
              <a:rPr lang="tr-TR" sz="2000" dirty="0"/>
              <a:t>1 yemek kaşığı yaban mersini</a:t>
            </a:r>
          </a:p>
          <a:p>
            <a:pPr>
              <a:lnSpc>
                <a:spcPct val="150000"/>
              </a:lnSpc>
            </a:pPr>
            <a:endParaRPr lang="tr-TR" sz="2000" dirty="0" smtClean="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17839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3500" y="1231900"/>
            <a:ext cx="184666" cy="369332"/>
          </a:xfrm>
          <a:prstGeom prst="rect">
            <a:avLst/>
          </a:prstGeom>
          <a:noFill/>
        </p:spPr>
        <p:txBody>
          <a:bodyPr wrap="none" rtlCol="0">
            <a:spAutoFit/>
          </a:bodyPr>
          <a:lstStyle/>
          <a:p>
            <a:endParaRPr lang="en-US" dirty="0"/>
          </a:p>
        </p:txBody>
      </p:sp>
      <p:sp>
        <p:nvSpPr>
          <p:cNvPr id="10" name="Rectangle 9"/>
          <p:cNvSpPr/>
          <p:nvPr/>
        </p:nvSpPr>
        <p:spPr>
          <a:xfrm>
            <a:off x="0" y="2276872"/>
            <a:ext cx="9144000" cy="2026003"/>
          </a:xfrm>
          <a:prstGeom prst="rect">
            <a:avLst/>
          </a:prstGeom>
          <a:solidFill>
            <a:srgbClr val="00B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TextBox 2"/>
          <p:cNvSpPr txBox="1"/>
          <p:nvPr/>
        </p:nvSpPr>
        <p:spPr>
          <a:xfrm>
            <a:off x="107504" y="2276872"/>
            <a:ext cx="5760640" cy="1938992"/>
          </a:xfrm>
          <a:prstGeom prst="rect">
            <a:avLst/>
          </a:prstGeom>
          <a:noFill/>
        </p:spPr>
        <p:txBody>
          <a:bodyPr wrap="square" rtlCol="0">
            <a:spAutoFit/>
          </a:bodyPr>
          <a:lstStyle/>
          <a:p>
            <a:r>
              <a:rPr lang="tr-TR" sz="4800" b="1" dirty="0" smtClean="0">
                <a:solidFill>
                  <a:schemeClr val="bg1"/>
                </a:solidFill>
                <a:latin typeface="+mj-lt"/>
                <a:cs typeface="Arial" panose="020B0604020202020204" pitchFamily="34" charset="0"/>
              </a:rPr>
              <a:t>ADIM-2 </a:t>
            </a:r>
          </a:p>
          <a:p>
            <a:r>
              <a:rPr lang="tr-TR" sz="3600" b="1" dirty="0" smtClean="0">
                <a:solidFill>
                  <a:schemeClr val="bg1"/>
                </a:solidFill>
                <a:latin typeface="+mj-lt"/>
                <a:cs typeface="Arial" panose="020B0604020202020204" pitchFamily="34" charset="0"/>
              </a:rPr>
              <a:t>Her öğünden 10-15 dakika önce en az 1 bardak su iç</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15075" y="2276872"/>
            <a:ext cx="2828925" cy="1990725"/>
          </a:xfrm>
          <a:prstGeom prst="rect">
            <a:avLst/>
          </a:prstGeom>
        </p:spPr>
      </p:pic>
    </p:spTree>
    <p:extLst>
      <p:ext uri="{BB962C8B-B14F-4D97-AF65-F5344CB8AC3E}">
        <p14:creationId xmlns:p14="http://schemas.microsoft.com/office/powerpoint/2010/main" val="1617400827"/>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68638" y="1700808"/>
            <a:ext cx="3386951" cy="3523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323527" y="221769"/>
            <a:ext cx="8155694" cy="2123658"/>
          </a:xfrm>
          <a:prstGeom prst="rect">
            <a:avLst/>
          </a:prstGeom>
          <a:noFill/>
        </p:spPr>
        <p:txBody>
          <a:bodyPr wrap="none" rtlCol="0">
            <a:spAutoFit/>
          </a:bodyPr>
          <a:lstStyle/>
          <a:p>
            <a:pPr>
              <a:lnSpc>
                <a:spcPct val="150000"/>
              </a:lnSpc>
            </a:pPr>
            <a:r>
              <a:rPr lang="tr-TR" sz="3200" b="1" dirty="0" smtClean="0">
                <a:solidFill>
                  <a:srgbClr val="00B0F0"/>
                </a:solidFill>
                <a:latin typeface="+mj-lt"/>
              </a:rPr>
              <a:t>2.  ADIM</a:t>
            </a:r>
          </a:p>
          <a:p>
            <a:pPr>
              <a:lnSpc>
                <a:spcPct val="150000"/>
              </a:lnSpc>
            </a:pPr>
            <a:r>
              <a:rPr lang="tr-TR" sz="2800" b="1" dirty="0">
                <a:solidFill>
                  <a:srgbClr val="00B0F0"/>
                </a:solidFill>
                <a:cs typeface="Arial" panose="020B0604020202020204" pitchFamily="34" charset="0"/>
              </a:rPr>
              <a:t>Her öğünden 10-15 dakika önce en az 1 bardak su </a:t>
            </a:r>
            <a:r>
              <a:rPr lang="tr-TR" sz="2800" b="1" dirty="0" smtClean="0">
                <a:solidFill>
                  <a:srgbClr val="00B0F0"/>
                </a:solidFill>
                <a:cs typeface="Arial" panose="020B0604020202020204" pitchFamily="34" charset="0"/>
              </a:rPr>
              <a:t>iç</a:t>
            </a:r>
            <a:endParaRPr lang="tr-TR" sz="2800" b="1" dirty="0">
              <a:solidFill>
                <a:srgbClr val="00B0F0"/>
              </a:solidFill>
              <a:cs typeface="Arial" panose="020B0604020202020204" pitchFamily="34" charset="0"/>
            </a:endParaRPr>
          </a:p>
          <a:p>
            <a:pPr>
              <a:lnSpc>
                <a:spcPct val="150000"/>
              </a:lnSpc>
            </a:pPr>
            <a:endParaRPr lang="tr-TR" sz="2800" b="1" dirty="0" smtClean="0">
              <a:solidFill>
                <a:srgbClr val="00B0F0"/>
              </a:solidFill>
              <a:latin typeface="+mj-lt"/>
            </a:endParaRPr>
          </a:p>
        </p:txBody>
      </p:sp>
      <p:pic>
        <p:nvPicPr>
          <p:cNvPr id="6" name="Picture 5" descr="logo_yatayA4.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2083" y="6237312"/>
            <a:ext cx="1693613" cy="520385"/>
          </a:xfrm>
          <a:prstGeom prst="rect">
            <a:avLst/>
          </a:prstGeom>
        </p:spPr>
      </p:pic>
      <p:cxnSp>
        <p:nvCxnSpPr>
          <p:cNvPr id="7" name="Straight Connector 6"/>
          <p:cNvCxnSpPr/>
          <p:nvPr/>
        </p:nvCxnSpPr>
        <p:spPr>
          <a:xfrm>
            <a:off x="0" y="6093296"/>
            <a:ext cx="9144000" cy="0"/>
          </a:xfrm>
          <a:prstGeom prst="line">
            <a:avLst/>
          </a:prstGeom>
          <a:ln>
            <a:solidFill>
              <a:schemeClr val="bg1">
                <a:lumMod val="75000"/>
              </a:schemeClr>
            </a:solidFill>
          </a:ln>
        </p:spPr>
        <p:style>
          <a:lnRef idx="1">
            <a:schemeClr val="accent3"/>
          </a:lnRef>
          <a:fillRef idx="0">
            <a:schemeClr val="accent3"/>
          </a:fillRef>
          <a:effectRef idx="0">
            <a:schemeClr val="accent3"/>
          </a:effectRef>
          <a:fontRef idx="minor">
            <a:schemeClr val="tx1"/>
          </a:fontRef>
        </p:style>
      </p:cxnSp>
      <p:sp>
        <p:nvSpPr>
          <p:cNvPr id="8" name="TextBox 7"/>
          <p:cNvSpPr txBox="1"/>
          <p:nvPr/>
        </p:nvSpPr>
        <p:spPr>
          <a:xfrm>
            <a:off x="7826979" y="6226967"/>
            <a:ext cx="1188146" cy="416011"/>
          </a:xfrm>
          <a:prstGeom prst="rect">
            <a:avLst/>
          </a:prstGeom>
          <a:noFill/>
        </p:spPr>
        <p:txBody>
          <a:bodyPr wrap="none" rtlCol="0">
            <a:spAutoFit/>
          </a:bodyPr>
          <a:lstStyle/>
          <a:p>
            <a:pPr algn="r">
              <a:lnSpc>
                <a:spcPct val="150000"/>
              </a:lnSpc>
            </a:pPr>
            <a:r>
              <a:rPr lang="tr-TR" sz="1600" b="1" dirty="0" smtClean="0">
                <a:solidFill>
                  <a:srgbClr val="00B3E3"/>
                </a:solidFill>
                <a:latin typeface="Arial" panose="020B0604020202020204" pitchFamily="34" charset="0"/>
                <a:cs typeface="Arial" panose="020B0604020202020204" pitchFamily="34" charset="0"/>
              </a:rPr>
              <a:t>Sayfa </a:t>
            </a:r>
            <a:r>
              <a:rPr lang="tr-TR" sz="1600" b="1" dirty="0">
                <a:solidFill>
                  <a:srgbClr val="00B3E3"/>
                </a:solidFill>
                <a:latin typeface="Arial" panose="020B0604020202020204" pitchFamily="34" charset="0"/>
                <a:cs typeface="Arial" panose="020B0604020202020204" pitchFamily="34" charset="0"/>
              </a:rPr>
              <a:t>7</a:t>
            </a:r>
            <a:r>
              <a:rPr lang="tr-TR" sz="1600" b="1" dirty="0" smtClean="0">
                <a:solidFill>
                  <a:srgbClr val="00B3E3"/>
                </a:solidFill>
                <a:latin typeface="Arial" panose="020B0604020202020204" pitchFamily="34" charset="0"/>
                <a:cs typeface="Arial" panose="020B0604020202020204" pitchFamily="34" charset="0"/>
              </a:rPr>
              <a:t>/32</a:t>
            </a:r>
          </a:p>
        </p:txBody>
      </p:sp>
      <p:sp>
        <p:nvSpPr>
          <p:cNvPr id="9" name="TextBox 8"/>
          <p:cNvSpPr txBox="1">
            <a:spLocks/>
          </p:cNvSpPr>
          <p:nvPr/>
        </p:nvSpPr>
        <p:spPr>
          <a:xfrm>
            <a:off x="323528" y="1700808"/>
            <a:ext cx="5832648" cy="3960440"/>
          </a:xfrm>
          <a:prstGeom prst="rect">
            <a:avLst/>
          </a:prstGeom>
          <a:noFill/>
        </p:spPr>
        <p:txBody>
          <a:bodyPr wrap="square" rtlCol="0">
            <a:noAutofit/>
          </a:bodyPr>
          <a:lstStyle/>
          <a:p>
            <a:pPr>
              <a:lnSpc>
                <a:spcPct val="150000"/>
              </a:lnSpc>
            </a:pPr>
            <a:r>
              <a:rPr lang="tr-TR" sz="2000" dirty="0" smtClean="0">
                <a:solidFill>
                  <a:schemeClr val="tx1">
                    <a:lumMod val="50000"/>
                    <a:lumOff val="50000"/>
                  </a:schemeClr>
                </a:solidFill>
                <a:latin typeface="Arial" pitchFamily="34" charset="0"/>
                <a:cs typeface="Arial" pitchFamily="34" charset="0"/>
              </a:rPr>
              <a:t>Sağlıklı bir bireyin günlük tüketmesi geren su miktarı, sahip olduğu her 1 kilo için  30 ml kadardır. Gün içerisinde tükettiğin su miktarını artırmak için her öğünden önce 1 bardak su içebilirsin.</a:t>
            </a:r>
            <a:endParaRPr lang="tr-TR" sz="2000" dirty="0">
              <a:solidFill>
                <a:schemeClr val="tx1">
                  <a:lumMod val="50000"/>
                  <a:lumOff val="50000"/>
                </a:schemeClr>
              </a:solidFill>
              <a:latin typeface="Arial" pitchFamily="34" charset="0"/>
              <a:cs typeface="Arial" pitchFamily="34" charset="0"/>
            </a:endParaRPr>
          </a:p>
          <a:p>
            <a:pPr>
              <a:lnSpc>
                <a:spcPct val="150000"/>
              </a:lnSpc>
            </a:pPr>
            <a:r>
              <a:rPr lang="tr-TR" sz="2000" dirty="0" smtClean="0">
                <a:solidFill>
                  <a:schemeClr val="tx1">
                    <a:lumMod val="50000"/>
                    <a:lumOff val="50000"/>
                  </a:schemeClr>
                </a:solidFill>
                <a:latin typeface="Arial" pitchFamily="34" charset="0"/>
                <a:cs typeface="Arial" pitchFamily="34" charset="0"/>
              </a:rPr>
              <a:t>Öğünlerden önce 2 bardak su içmek, fazla besin tüketmeni engelleyecektir.</a:t>
            </a:r>
            <a:r>
              <a:rPr lang="tr-TR" sz="2000" dirty="0">
                <a:solidFill>
                  <a:schemeClr val="tx1">
                    <a:lumMod val="50000"/>
                    <a:lumOff val="50000"/>
                  </a:schemeClr>
                </a:solidFill>
                <a:latin typeface="Arial" pitchFamily="34" charset="0"/>
                <a:cs typeface="Arial" pitchFamily="34" charset="0"/>
              </a:rPr>
              <a:t> </a:t>
            </a:r>
            <a:r>
              <a:rPr lang="tr-TR" sz="2000" dirty="0" smtClean="0">
                <a:solidFill>
                  <a:schemeClr val="tx1">
                    <a:lumMod val="50000"/>
                    <a:lumOff val="50000"/>
                  </a:schemeClr>
                </a:solidFill>
                <a:latin typeface="Arial" pitchFamily="34" charset="0"/>
                <a:cs typeface="Arial" pitchFamily="34" charset="0"/>
              </a:rPr>
              <a:t>Bu sayede hem daha az besin tüketebilir, hem de günlük su ihtiyacını karşılayabilirsin.</a:t>
            </a:r>
            <a:endParaRPr lang="tr-TR" sz="2000" dirty="0">
              <a:solidFill>
                <a:schemeClr val="tx1">
                  <a:lumMod val="50000"/>
                  <a:lumOff val="50000"/>
                </a:schemeClr>
              </a:solidFill>
              <a:latin typeface="Arial" pitchFamily="34" charset="0"/>
              <a:cs typeface="Arial" pitchFamily="34" charset="0"/>
            </a:endParaRPr>
          </a:p>
          <a:p>
            <a:pPr>
              <a:lnSpc>
                <a:spcPct val="150000"/>
              </a:lnSpc>
            </a:pPr>
            <a:endParaRPr lang="tr-TR" sz="2000" dirty="0" smtClean="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94603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3500" y="1231900"/>
            <a:ext cx="184666" cy="369332"/>
          </a:xfrm>
          <a:prstGeom prst="rect">
            <a:avLst/>
          </a:prstGeom>
          <a:noFill/>
        </p:spPr>
        <p:txBody>
          <a:bodyPr wrap="none" rtlCol="0">
            <a:spAutoFit/>
          </a:bodyPr>
          <a:lstStyle/>
          <a:p>
            <a:endParaRPr lang="en-US" dirty="0"/>
          </a:p>
        </p:txBody>
      </p:sp>
      <p:sp>
        <p:nvSpPr>
          <p:cNvPr id="10" name="Rectangle 9"/>
          <p:cNvSpPr/>
          <p:nvPr/>
        </p:nvSpPr>
        <p:spPr>
          <a:xfrm>
            <a:off x="0" y="2276872"/>
            <a:ext cx="9144000" cy="2026003"/>
          </a:xfrm>
          <a:prstGeom prst="rect">
            <a:avLst/>
          </a:prstGeom>
          <a:solidFill>
            <a:srgbClr val="00B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TextBox 2"/>
          <p:cNvSpPr txBox="1"/>
          <p:nvPr/>
        </p:nvSpPr>
        <p:spPr>
          <a:xfrm>
            <a:off x="107504" y="2302738"/>
            <a:ext cx="5760640" cy="1384995"/>
          </a:xfrm>
          <a:prstGeom prst="rect">
            <a:avLst/>
          </a:prstGeom>
          <a:noFill/>
        </p:spPr>
        <p:txBody>
          <a:bodyPr wrap="square" rtlCol="0">
            <a:spAutoFit/>
          </a:bodyPr>
          <a:lstStyle/>
          <a:p>
            <a:r>
              <a:rPr lang="tr-TR" sz="4800" b="1" dirty="0" smtClean="0">
                <a:solidFill>
                  <a:schemeClr val="bg1"/>
                </a:solidFill>
                <a:latin typeface="+mj-lt"/>
                <a:cs typeface="Arial" panose="020B0604020202020204" pitchFamily="34" charset="0"/>
              </a:rPr>
              <a:t>ADIM-3</a:t>
            </a:r>
          </a:p>
          <a:p>
            <a:r>
              <a:rPr lang="tr-TR" sz="3600" b="1" dirty="0" smtClean="0">
                <a:solidFill>
                  <a:schemeClr val="bg1"/>
                </a:solidFill>
                <a:latin typeface="+mj-lt"/>
                <a:cs typeface="Arial" panose="020B0604020202020204" pitchFamily="34" charset="0"/>
              </a:rPr>
              <a:t>Porsiyonlarını küçült</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15075" y="2276872"/>
            <a:ext cx="2828925" cy="1990725"/>
          </a:xfrm>
          <a:prstGeom prst="rect">
            <a:avLst/>
          </a:prstGeom>
        </p:spPr>
      </p:pic>
    </p:spTree>
    <p:extLst>
      <p:ext uri="{BB962C8B-B14F-4D97-AF65-F5344CB8AC3E}">
        <p14:creationId xmlns:p14="http://schemas.microsoft.com/office/powerpoint/2010/main" val="678289931"/>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7" y="221769"/>
            <a:ext cx="3234027" cy="2123658"/>
          </a:xfrm>
          <a:prstGeom prst="rect">
            <a:avLst/>
          </a:prstGeom>
          <a:noFill/>
        </p:spPr>
        <p:txBody>
          <a:bodyPr wrap="none" rtlCol="0">
            <a:spAutoFit/>
          </a:bodyPr>
          <a:lstStyle/>
          <a:p>
            <a:pPr>
              <a:lnSpc>
                <a:spcPct val="150000"/>
              </a:lnSpc>
            </a:pPr>
            <a:r>
              <a:rPr lang="tr-TR" sz="3200" b="1" dirty="0">
                <a:solidFill>
                  <a:srgbClr val="00B0F0"/>
                </a:solidFill>
                <a:latin typeface="+mj-lt"/>
              </a:rPr>
              <a:t>3</a:t>
            </a:r>
            <a:r>
              <a:rPr lang="tr-TR" sz="3200" b="1" dirty="0" smtClean="0">
                <a:solidFill>
                  <a:srgbClr val="00B0F0"/>
                </a:solidFill>
                <a:latin typeface="+mj-lt"/>
              </a:rPr>
              <a:t>.  ADIM</a:t>
            </a:r>
          </a:p>
          <a:p>
            <a:pPr>
              <a:lnSpc>
                <a:spcPct val="150000"/>
              </a:lnSpc>
            </a:pPr>
            <a:r>
              <a:rPr lang="tr-TR" sz="2800" b="1" dirty="0" smtClean="0">
                <a:solidFill>
                  <a:srgbClr val="00B0F0"/>
                </a:solidFill>
                <a:cs typeface="Arial" panose="020B0604020202020204" pitchFamily="34" charset="0"/>
              </a:rPr>
              <a:t>Porsiyonlarını küçült</a:t>
            </a:r>
            <a:endParaRPr lang="tr-TR" sz="2800" b="1" dirty="0">
              <a:solidFill>
                <a:srgbClr val="00B0F0"/>
              </a:solidFill>
              <a:cs typeface="Arial" panose="020B0604020202020204" pitchFamily="34" charset="0"/>
            </a:endParaRPr>
          </a:p>
          <a:p>
            <a:pPr>
              <a:lnSpc>
                <a:spcPct val="150000"/>
              </a:lnSpc>
            </a:pPr>
            <a:endParaRPr lang="tr-TR" sz="2800" b="1" dirty="0" smtClean="0">
              <a:solidFill>
                <a:srgbClr val="00B0F0"/>
              </a:solidFill>
              <a:latin typeface="+mj-lt"/>
            </a:endParaRPr>
          </a:p>
        </p:txBody>
      </p:sp>
      <p:pic>
        <p:nvPicPr>
          <p:cNvPr id="6" name="Picture 5" descr="logo_yatayA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083" y="6237312"/>
            <a:ext cx="1693613" cy="520385"/>
          </a:xfrm>
          <a:prstGeom prst="rect">
            <a:avLst/>
          </a:prstGeom>
        </p:spPr>
      </p:pic>
      <p:cxnSp>
        <p:nvCxnSpPr>
          <p:cNvPr id="7" name="Straight Connector 6"/>
          <p:cNvCxnSpPr/>
          <p:nvPr/>
        </p:nvCxnSpPr>
        <p:spPr>
          <a:xfrm>
            <a:off x="0" y="6093296"/>
            <a:ext cx="9144000" cy="0"/>
          </a:xfrm>
          <a:prstGeom prst="line">
            <a:avLst/>
          </a:prstGeom>
          <a:ln>
            <a:solidFill>
              <a:schemeClr val="bg1">
                <a:lumMod val="75000"/>
              </a:schemeClr>
            </a:solidFill>
          </a:ln>
        </p:spPr>
        <p:style>
          <a:lnRef idx="1">
            <a:schemeClr val="accent3"/>
          </a:lnRef>
          <a:fillRef idx="0">
            <a:schemeClr val="accent3"/>
          </a:fillRef>
          <a:effectRef idx="0">
            <a:schemeClr val="accent3"/>
          </a:effectRef>
          <a:fontRef idx="minor">
            <a:schemeClr val="tx1"/>
          </a:fontRef>
        </p:style>
      </p:cxnSp>
      <p:sp>
        <p:nvSpPr>
          <p:cNvPr id="8" name="TextBox 7"/>
          <p:cNvSpPr txBox="1"/>
          <p:nvPr/>
        </p:nvSpPr>
        <p:spPr>
          <a:xfrm>
            <a:off x="7826979" y="6226967"/>
            <a:ext cx="1188146" cy="416011"/>
          </a:xfrm>
          <a:prstGeom prst="rect">
            <a:avLst/>
          </a:prstGeom>
          <a:noFill/>
        </p:spPr>
        <p:txBody>
          <a:bodyPr wrap="none" rtlCol="0">
            <a:spAutoFit/>
          </a:bodyPr>
          <a:lstStyle/>
          <a:p>
            <a:pPr algn="r">
              <a:lnSpc>
                <a:spcPct val="150000"/>
              </a:lnSpc>
            </a:pPr>
            <a:r>
              <a:rPr lang="tr-TR" sz="1600" b="1" dirty="0" smtClean="0">
                <a:solidFill>
                  <a:srgbClr val="00B3E3"/>
                </a:solidFill>
                <a:latin typeface="Arial" panose="020B0604020202020204" pitchFamily="34" charset="0"/>
                <a:cs typeface="Arial" panose="020B0604020202020204" pitchFamily="34" charset="0"/>
              </a:rPr>
              <a:t>Sayfa </a:t>
            </a:r>
            <a:r>
              <a:rPr lang="tr-TR" sz="1600" b="1" dirty="0">
                <a:solidFill>
                  <a:srgbClr val="00B3E3"/>
                </a:solidFill>
                <a:latin typeface="Arial" panose="020B0604020202020204" pitchFamily="34" charset="0"/>
                <a:cs typeface="Arial" panose="020B0604020202020204" pitchFamily="34" charset="0"/>
              </a:rPr>
              <a:t>9</a:t>
            </a:r>
            <a:r>
              <a:rPr lang="tr-TR" sz="1600" b="1" dirty="0" smtClean="0">
                <a:solidFill>
                  <a:srgbClr val="00B3E3"/>
                </a:solidFill>
                <a:latin typeface="Arial" panose="020B0604020202020204" pitchFamily="34" charset="0"/>
                <a:cs typeface="Arial" panose="020B0604020202020204" pitchFamily="34" charset="0"/>
              </a:rPr>
              <a:t>/32</a:t>
            </a:r>
          </a:p>
        </p:txBody>
      </p:sp>
      <p:sp>
        <p:nvSpPr>
          <p:cNvPr id="9" name="TextBox 8"/>
          <p:cNvSpPr txBox="1">
            <a:spLocks/>
          </p:cNvSpPr>
          <p:nvPr/>
        </p:nvSpPr>
        <p:spPr>
          <a:xfrm>
            <a:off x="323528" y="1700808"/>
            <a:ext cx="8097524" cy="3960440"/>
          </a:xfrm>
          <a:prstGeom prst="rect">
            <a:avLst/>
          </a:prstGeom>
          <a:noFill/>
        </p:spPr>
        <p:txBody>
          <a:bodyPr wrap="square" rtlCol="0">
            <a:noAutofit/>
          </a:bodyPr>
          <a:lstStyle/>
          <a:p>
            <a:pPr>
              <a:lnSpc>
                <a:spcPct val="150000"/>
              </a:lnSpc>
            </a:pPr>
            <a:r>
              <a:rPr lang="tr-TR" sz="2000" dirty="0" smtClean="0">
                <a:solidFill>
                  <a:schemeClr val="tx1">
                    <a:lumMod val="65000"/>
                    <a:lumOff val="35000"/>
                  </a:schemeClr>
                </a:solidFill>
                <a:latin typeface="Arial" panose="020B0604020202020204" pitchFamily="34" charset="0"/>
                <a:cs typeface="Arial" panose="020B0604020202020204" pitchFamily="34" charset="0"/>
              </a:rPr>
              <a:t>Yeni yılda, her şeyden önce önce göz doygunluğunu sağlamak için, daha dolu </a:t>
            </a:r>
            <a:r>
              <a:rPr lang="tr-TR" sz="2000" dirty="0">
                <a:solidFill>
                  <a:schemeClr val="tx1">
                    <a:lumMod val="65000"/>
                    <a:lumOff val="35000"/>
                  </a:schemeClr>
                </a:solidFill>
                <a:latin typeface="Arial" panose="020B0604020202020204" pitchFamily="34" charset="0"/>
                <a:cs typeface="Arial" panose="020B0604020202020204" pitchFamily="34" charset="0"/>
              </a:rPr>
              <a:t>görünen daha küçük </a:t>
            </a:r>
            <a:r>
              <a:rPr lang="tr-TR" sz="2000" dirty="0" smtClean="0">
                <a:solidFill>
                  <a:schemeClr val="tx1">
                    <a:lumMod val="65000"/>
                    <a:lumOff val="35000"/>
                  </a:schemeClr>
                </a:solidFill>
                <a:latin typeface="Arial" panose="020B0604020202020204" pitchFamily="34" charset="0"/>
                <a:cs typeface="Arial" panose="020B0604020202020204" pitchFamily="34" charset="0"/>
              </a:rPr>
              <a:t>tabaklarda, </a:t>
            </a:r>
            <a:r>
              <a:rPr lang="tr-TR" sz="2000" dirty="0">
                <a:solidFill>
                  <a:schemeClr val="tx1">
                    <a:lumMod val="65000"/>
                    <a:lumOff val="35000"/>
                  </a:schemeClr>
                </a:solidFill>
                <a:latin typeface="Arial" panose="020B0604020202020204" pitchFamily="34" charset="0"/>
                <a:cs typeface="Arial" panose="020B0604020202020204" pitchFamily="34" charset="0"/>
              </a:rPr>
              <a:t>daha küçük </a:t>
            </a:r>
            <a:r>
              <a:rPr lang="tr-TR" sz="2000" dirty="0" smtClean="0">
                <a:solidFill>
                  <a:schemeClr val="tx1">
                    <a:lumMod val="65000"/>
                    <a:lumOff val="35000"/>
                  </a:schemeClr>
                </a:solidFill>
                <a:latin typeface="Arial" panose="020B0604020202020204" pitchFamily="34" charset="0"/>
                <a:cs typeface="Arial" panose="020B0604020202020204" pitchFamily="34" charset="0"/>
              </a:rPr>
              <a:t>porsiyonlar yemeyi tercih edebilirsin.</a:t>
            </a:r>
          </a:p>
          <a:p>
            <a:pPr>
              <a:lnSpc>
                <a:spcPct val="150000"/>
              </a:lnSpc>
            </a:pPr>
            <a:r>
              <a:rPr lang="tr-TR" sz="2000" dirty="0" smtClean="0">
                <a:solidFill>
                  <a:schemeClr val="tx1">
                    <a:lumMod val="65000"/>
                    <a:lumOff val="35000"/>
                  </a:schemeClr>
                </a:solidFill>
                <a:latin typeface="Arial" panose="020B0604020202020204" pitchFamily="34" charset="0"/>
                <a:cs typeface="Arial" panose="020B0604020202020204" pitchFamily="34" charset="0"/>
              </a:rPr>
              <a:t>Bu sayede daha az besin tüketerek kalori alımını sınırlayabilirsin.</a:t>
            </a: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72" y="4254304"/>
            <a:ext cx="9147771" cy="18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98692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565</TotalTime>
  <Words>1095</Words>
  <Application>Microsoft Office PowerPoint</Application>
  <PresentationFormat>Ekran Gösterisi (4:3)</PresentationFormat>
  <Paragraphs>180</Paragraphs>
  <Slides>32</Slides>
  <Notes>32</Notes>
  <HiddenSlides>0</HiddenSlides>
  <MMClips>0</MMClips>
  <ScaleCrop>false</ScaleCrop>
  <HeadingPairs>
    <vt:vector size="4" baseType="variant">
      <vt:variant>
        <vt:lpstr>Tema</vt:lpstr>
      </vt:variant>
      <vt:variant>
        <vt:i4>1</vt:i4>
      </vt:variant>
      <vt:variant>
        <vt:lpstr>Slayt Başlıkları</vt:lpstr>
      </vt:variant>
      <vt:variant>
        <vt:i4>32</vt:i4>
      </vt:variant>
    </vt:vector>
  </HeadingPairs>
  <TitlesOfParts>
    <vt:vector size="33" baseType="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casper</dc:creator>
  <cp:lastModifiedBy>digdem</cp:lastModifiedBy>
  <cp:revision>61</cp:revision>
  <dcterms:created xsi:type="dcterms:W3CDTF">2013-11-15T09:24:42Z</dcterms:created>
  <dcterms:modified xsi:type="dcterms:W3CDTF">2013-12-28T06:19:48Z</dcterms:modified>
</cp:coreProperties>
</file>